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38"/>
  </p:notesMasterIdLst>
  <p:handoutMasterIdLst>
    <p:handoutMasterId r:id="rId39"/>
  </p:handoutMasterIdLst>
  <p:sldIdLst>
    <p:sldId id="342" r:id="rId6"/>
    <p:sldId id="331" r:id="rId7"/>
    <p:sldId id="357" r:id="rId8"/>
    <p:sldId id="347" r:id="rId9"/>
    <p:sldId id="349" r:id="rId10"/>
    <p:sldId id="351" r:id="rId11"/>
    <p:sldId id="346" r:id="rId12"/>
    <p:sldId id="355" r:id="rId13"/>
    <p:sldId id="356" r:id="rId14"/>
    <p:sldId id="358" r:id="rId15"/>
    <p:sldId id="404" r:id="rId16"/>
    <p:sldId id="359" r:id="rId17"/>
    <p:sldId id="387" r:id="rId18"/>
    <p:sldId id="366" r:id="rId19"/>
    <p:sldId id="364" r:id="rId20"/>
    <p:sldId id="365" r:id="rId21"/>
    <p:sldId id="388" r:id="rId22"/>
    <p:sldId id="389" r:id="rId23"/>
    <p:sldId id="390" r:id="rId24"/>
    <p:sldId id="391" r:id="rId25"/>
    <p:sldId id="392" r:id="rId26"/>
    <p:sldId id="393" r:id="rId27"/>
    <p:sldId id="394" r:id="rId28"/>
    <p:sldId id="397" r:id="rId29"/>
    <p:sldId id="396" r:id="rId30"/>
    <p:sldId id="395" r:id="rId31"/>
    <p:sldId id="401" r:id="rId32"/>
    <p:sldId id="403" r:id="rId33"/>
    <p:sldId id="402" r:id="rId34"/>
    <p:sldId id="400" r:id="rId35"/>
    <p:sldId id="399" r:id="rId36"/>
    <p:sldId id="398" r:id="rId3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ie Smith" initials="K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B242"/>
    <a:srgbClr val="EF374E"/>
    <a:srgbClr val="4D616C"/>
    <a:srgbClr val="0095DA"/>
    <a:srgbClr val="FCB3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0" autoAdjust="0"/>
    <p:restoredTop sz="86679" autoAdjust="0"/>
  </p:normalViewPr>
  <p:slideViewPr>
    <p:cSldViewPr>
      <p:cViewPr varScale="1">
        <p:scale>
          <a:sx n="64" d="100"/>
          <a:sy n="64" d="100"/>
        </p:scale>
        <p:origin x="1116" y="60"/>
      </p:cViewPr>
      <p:guideLst>
        <p:guide orient="horz" pos="2160"/>
        <p:guide pos="2880"/>
      </p:guideLst>
    </p:cSldViewPr>
  </p:slideViewPr>
  <p:outlineViewPr>
    <p:cViewPr>
      <p:scale>
        <a:sx n="33" d="100"/>
        <a:sy n="33" d="100"/>
      </p:scale>
      <p:origin x="0" y="438"/>
    </p:cViewPr>
  </p:outlineViewPr>
  <p:notesTextViewPr>
    <p:cViewPr>
      <p:scale>
        <a:sx n="1" d="1"/>
        <a:sy n="1" d="1"/>
      </p:scale>
      <p:origin x="0" y="0"/>
    </p:cViewPr>
  </p:notesTextViewPr>
  <p:sorterViewPr>
    <p:cViewPr>
      <p:scale>
        <a:sx n="100" d="100"/>
        <a:sy n="100" d="100"/>
      </p:scale>
      <p:origin x="0" y="7368"/>
    </p:cViewPr>
  </p:sorterViewPr>
  <p:notesViewPr>
    <p:cSldViewPr>
      <p:cViewPr varScale="1">
        <p:scale>
          <a:sx n="55" d="100"/>
          <a:sy n="55" d="100"/>
        </p:scale>
        <p:origin x="-1800" y="-9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05016039661709"/>
          <c:y val="3.4439521489680755E-2"/>
          <c:w val="0.44726584524156704"/>
          <c:h val="0.81326758526306997"/>
        </c:manualLayout>
      </c:layout>
      <c:pieChart>
        <c:varyColors val="1"/>
        <c:ser>
          <c:idx val="0"/>
          <c:order val="0"/>
          <c:tx>
            <c:strRef>
              <c:f>'Age pie graph'!$B$2</c:f>
              <c:strCache>
                <c:ptCount val="1"/>
                <c:pt idx="0">
                  <c:v>Number </c:v>
                </c:pt>
              </c:strCache>
            </c:strRef>
          </c:tx>
          <c:dPt>
            <c:idx val="0"/>
            <c:bubble3D val="0"/>
            <c:spPr>
              <a:solidFill>
                <a:schemeClr val="tx2"/>
              </a:solidFill>
              <a:ln>
                <a:solidFill>
                  <a:schemeClr val="tx2"/>
                </a:solidFill>
              </a:ln>
            </c:spPr>
            <c:extLst>
              <c:ext xmlns:c16="http://schemas.microsoft.com/office/drawing/2014/chart" uri="{C3380CC4-5D6E-409C-BE32-E72D297353CC}">
                <c16:uniqueId val="{00000001-00D7-4AD5-B142-C91BE24C16FE}"/>
              </c:ext>
            </c:extLst>
          </c:dPt>
          <c:dPt>
            <c:idx val="1"/>
            <c:bubble3D val="0"/>
            <c:spPr>
              <a:solidFill>
                <a:schemeClr val="tx2">
                  <a:lumMod val="60000"/>
                  <a:lumOff val="40000"/>
                </a:schemeClr>
              </a:solidFill>
            </c:spPr>
            <c:extLst>
              <c:ext xmlns:c16="http://schemas.microsoft.com/office/drawing/2014/chart" uri="{C3380CC4-5D6E-409C-BE32-E72D297353CC}">
                <c16:uniqueId val="{00000003-00D7-4AD5-B142-C91BE24C16FE}"/>
              </c:ext>
            </c:extLst>
          </c:dPt>
          <c:dPt>
            <c:idx val="2"/>
            <c:bubble3D val="0"/>
            <c:spPr>
              <a:solidFill>
                <a:schemeClr val="tx2">
                  <a:lumMod val="40000"/>
                  <a:lumOff val="60000"/>
                </a:schemeClr>
              </a:solidFill>
            </c:spPr>
            <c:extLst>
              <c:ext xmlns:c16="http://schemas.microsoft.com/office/drawing/2014/chart" uri="{C3380CC4-5D6E-409C-BE32-E72D297353CC}">
                <c16:uniqueId val="{00000005-00D7-4AD5-B142-C91BE24C16FE}"/>
              </c:ext>
            </c:extLst>
          </c:dPt>
          <c:dPt>
            <c:idx val="3"/>
            <c:bubble3D val="0"/>
            <c:spPr>
              <a:solidFill>
                <a:schemeClr val="tx2">
                  <a:lumMod val="20000"/>
                  <a:lumOff val="80000"/>
                </a:schemeClr>
              </a:solidFill>
            </c:spPr>
            <c:extLst>
              <c:ext xmlns:c16="http://schemas.microsoft.com/office/drawing/2014/chart" uri="{C3380CC4-5D6E-409C-BE32-E72D297353CC}">
                <c16:uniqueId val="{00000007-00D7-4AD5-B142-C91BE24C16FE}"/>
              </c:ext>
            </c:extLst>
          </c:dPt>
          <c:dLbls>
            <c:dLbl>
              <c:idx val="0"/>
              <c:layout>
                <c:manualLayout>
                  <c:x val="-0.14856923201764"/>
                  <c:y val="-0.164616141732284"/>
                </c:manualLayout>
              </c:layout>
              <c:tx>
                <c:rich>
                  <a:bodyPr/>
                  <a:lstStyle/>
                  <a:p>
                    <a:pPr>
                      <a:defRPr>
                        <a:solidFill>
                          <a:schemeClr val="bg1"/>
                        </a:solidFill>
                      </a:defRPr>
                    </a:pPr>
                    <a:r>
                      <a:rPr lang="en-US">
                        <a:solidFill>
                          <a:schemeClr val="bg1"/>
                        </a:solidFill>
                      </a:rPr>
                      <a:t>87,700 injuries</a:t>
                    </a:r>
                    <a:r>
                      <a:rPr lang="en-US" baseline="0">
                        <a:solidFill>
                          <a:schemeClr val="bg1"/>
                        </a:solidFill>
                      </a:rPr>
                      <a:t> (72%)</a:t>
                    </a:r>
                    <a:endParaRPr lang="en-US">
                      <a:solidFill>
                        <a:schemeClr val="bg1"/>
                      </a:solidFill>
                    </a:endParaRP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0D7-4AD5-B142-C91BE24C16FE}"/>
                </c:ext>
              </c:extLst>
            </c:dLbl>
            <c:dLbl>
              <c:idx val="1"/>
              <c:layout>
                <c:manualLayout>
                  <c:x val="3.1489040458571441E-3"/>
                  <c:y val="8.1436833670127523E-2"/>
                </c:manualLayout>
              </c:layout>
              <c:tx>
                <c:rich>
                  <a:bodyPr/>
                  <a:lstStyle/>
                  <a:p>
                    <a:r>
                      <a:rPr lang="en-US"/>
                      <a:t>20,400 injuries (17%)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0D7-4AD5-B142-C91BE24C16FE}"/>
                </c:ext>
              </c:extLst>
            </c:dLbl>
            <c:dLbl>
              <c:idx val="2"/>
              <c:layout>
                <c:manualLayout>
                  <c:x val="-1.802201808107317E-2"/>
                  <c:y val="5.5822153208057598E-2"/>
                </c:manualLayout>
              </c:layout>
              <c:tx>
                <c:rich>
                  <a:bodyPr/>
                  <a:lstStyle/>
                  <a:p>
                    <a:r>
                      <a:rPr lang="en-US"/>
                      <a:t>8,700 injuries (7%)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0D7-4AD5-B142-C91BE24C16FE}"/>
                </c:ext>
              </c:extLst>
            </c:dLbl>
            <c:dLbl>
              <c:idx val="3"/>
              <c:layout>
                <c:manualLayout>
                  <c:x val="6.8544886750267334E-2"/>
                  <c:y val="1.4275414977983679E-3"/>
                </c:manualLayout>
              </c:layout>
              <c:tx>
                <c:rich>
                  <a:bodyPr/>
                  <a:lstStyle/>
                  <a:p>
                    <a:r>
                      <a:rPr lang="en-US"/>
                      <a:t>5,500 injuries (4%)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0D7-4AD5-B142-C91BE24C16F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'Age pie graph'!$A$3:$A$6</c:f>
              <c:strCache>
                <c:ptCount val="4"/>
                <c:pt idx="0">
                  <c:v>5 and under</c:v>
                </c:pt>
                <c:pt idx="1">
                  <c:v>6-9 year olds</c:v>
                </c:pt>
                <c:pt idx="2">
                  <c:v>10-14 year olds</c:v>
                </c:pt>
                <c:pt idx="3">
                  <c:v>15-19 year olds</c:v>
                </c:pt>
              </c:strCache>
            </c:strRef>
          </c:cat>
          <c:val>
            <c:numRef>
              <c:f>'Age pie graph'!$B$3:$B$6</c:f>
              <c:numCache>
                <c:formatCode>General</c:formatCode>
                <c:ptCount val="4"/>
                <c:pt idx="0">
                  <c:v>87680.956580499886</c:v>
                </c:pt>
                <c:pt idx="1">
                  <c:v>20423.4734785</c:v>
                </c:pt>
                <c:pt idx="2">
                  <c:v>8733.6913860000004</c:v>
                </c:pt>
                <c:pt idx="3">
                  <c:v>5496.8785550000002</c:v>
                </c:pt>
              </c:numCache>
            </c:numRef>
          </c:val>
          <c:extLst>
            <c:ext xmlns:c16="http://schemas.microsoft.com/office/drawing/2014/chart" uri="{C3380CC4-5D6E-409C-BE32-E72D297353CC}">
              <c16:uniqueId val="{00000008-00D7-4AD5-B142-C91BE24C16FE}"/>
            </c:ext>
          </c:extLst>
        </c:ser>
        <c:ser>
          <c:idx val="1"/>
          <c:order val="1"/>
          <c:tx>
            <c:strRef>
              <c:f>'Age pie graph'!$C$2</c:f>
              <c:strCache>
                <c:ptCount val="1"/>
                <c:pt idx="0">
                  <c:v>Percentage</c:v>
                </c:pt>
              </c:strCache>
            </c:strRef>
          </c:tx>
          <c:cat>
            <c:strRef>
              <c:f>'Age pie graph'!$A$3:$A$6</c:f>
              <c:strCache>
                <c:ptCount val="4"/>
                <c:pt idx="0">
                  <c:v>5 and under</c:v>
                </c:pt>
                <c:pt idx="1">
                  <c:v>6-9 year olds</c:v>
                </c:pt>
                <c:pt idx="2">
                  <c:v>10-14 year olds</c:v>
                </c:pt>
                <c:pt idx="3">
                  <c:v>15-19 year olds</c:v>
                </c:pt>
              </c:strCache>
            </c:strRef>
          </c:cat>
          <c:val>
            <c:numRef>
              <c:f>'Age pie graph'!$C$3:$C$6</c:f>
              <c:numCache>
                <c:formatCode>General</c:formatCode>
                <c:ptCount val="4"/>
                <c:pt idx="0">
                  <c:v>0.71672829999999998</c:v>
                </c:pt>
                <c:pt idx="1">
                  <c:v>0.16694709999999999</c:v>
                </c:pt>
                <c:pt idx="2">
                  <c:v>7.1391600000000097E-2</c:v>
                </c:pt>
                <c:pt idx="3">
                  <c:v>4.4933000000000001E-2</c:v>
                </c:pt>
              </c:numCache>
            </c:numRef>
          </c:val>
          <c:extLst>
            <c:ext xmlns:c16="http://schemas.microsoft.com/office/drawing/2014/chart" uri="{C3380CC4-5D6E-409C-BE32-E72D297353CC}">
              <c16:uniqueId val="{00000009-00D7-4AD5-B142-C91BE24C16FE}"/>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290864561662235"/>
          <c:y val="0.22763524028522983"/>
          <c:w val="0.17693361072340874"/>
          <c:h val="0.42673541913455509"/>
        </c:manualLayout>
      </c:layout>
      <c:overlay val="0"/>
    </c:legend>
    <c:plotVisOnly val="1"/>
    <c:dispBlanksAs val="zero"/>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1804"/>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1804"/>
          </a:xfrm>
          <a:prstGeom prst="rect">
            <a:avLst/>
          </a:prstGeom>
        </p:spPr>
        <p:txBody>
          <a:bodyPr vert="horz" lIns="92958" tIns="46479" rIns="92958" bIns="46479" rtlCol="0"/>
          <a:lstStyle>
            <a:lvl1pPr algn="r">
              <a:defRPr sz="1200"/>
            </a:lvl1pPr>
          </a:lstStyle>
          <a:p>
            <a:fld id="{9D62BEE5-2962-624F-9FFD-7F9C615F86B4}" type="datetimeFigureOut">
              <a:rPr lang="en-US" smtClean="0"/>
              <a:t>10/19/2023</a:t>
            </a:fld>
            <a:endParaRPr lang="en-US"/>
          </a:p>
        </p:txBody>
      </p:sp>
      <p:sp>
        <p:nvSpPr>
          <p:cNvPr id="4" name="Footer Placeholder 3"/>
          <p:cNvSpPr>
            <a:spLocks noGrp="1"/>
          </p:cNvSpPr>
          <p:nvPr>
            <p:ph type="ftr" sz="quarter" idx="2"/>
          </p:nvPr>
        </p:nvSpPr>
        <p:spPr>
          <a:xfrm>
            <a:off x="0" y="8772669"/>
            <a:ext cx="3037840" cy="461804"/>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2958" tIns="46479" rIns="92958" bIns="46479" rtlCol="0" anchor="b"/>
          <a:lstStyle>
            <a:lvl1pPr algn="r">
              <a:defRPr sz="1200"/>
            </a:lvl1pPr>
          </a:lstStyle>
          <a:p>
            <a:fld id="{970D8A63-B0B3-5340-A5BD-9A9041A6A969}" type="slidenum">
              <a:rPr lang="en-US" smtClean="0"/>
              <a:t>‹#›</a:t>
            </a:fld>
            <a:endParaRPr lang="en-US"/>
          </a:p>
        </p:txBody>
      </p:sp>
    </p:spTree>
    <p:extLst>
      <p:ext uri="{BB962C8B-B14F-4D97-AF65-F5344CB8AC3E}">
        <p14:creationId xmlns:p14="http://schemas.microsoft.com/office/powerpoint/2010/main" val="29210544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1804"/>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70938" y="1"/>
            <a:ext cx="3037840" cy="461804"/>
          </a:xfrm>
          <a:prstGeom prst="rect">
            <a:avLst/>
          </a:prstGeom>
        </p:spPr>
        <p:txBody>
          <a:bodyPr vert="horz" lIns="92958" tIns="46479" rIns="92958" bIns="46479" rtlCol="0"/>
          <a:lstStyle>
            <a:lvl1pPr algn="r">
              <a:defRPr sz="1200"/>
            </a:lvl1pPr>
          </a:lstStyle>
          <a:p>
            <a:fld id="{3E28BE40-A7F6-4A9A-949C-884FF02DB5F4}" type="datetimeFigureOut">
              <a:rPr lang="en-US" smtClean="0"/>
              <a:t>10/19/2023</a:t>
            </a:fld>
            <a:endParaRPr lang="en-US"/>
          </a:p>
        </p:txBody>
      </p:sp>
      <p:sp>
        <p:nvSpPr>
          <p:cNvPr id="4" name="Slide Image Placeholder 3"/>
          <p:cNvSpPr>
            <a:spLocks noGrp="1" noRot="1" noChangeAspect="1"/>
          </p:cNvSpPr>
          <p:nvPr>
            <p:ph type="sldImg" idx="2"/>
          </p:nvPr>
        </p:nvSpPr>
        <p:spPr>
          <a:xfrm>
            <a:off x="1195388" y="693738"/>
            <a:ext cx="4619625" cy="34639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2958" tIns="46479" rIns="92958" bIns="46479" rtlCol="0" anchor="b"/>
          <a:lstStyle>
            <a:lvl1pPr algn="r">
              <a:defRPr sz="1200"/>
            </a:lvl1pPr>
          </a:lstStyle>
          <a:p>
            <a:fld id="{78B99CEF-D2F5-4DAD-8A93-41F626FDB2E5}" type="slidenum">
              <a:rPr lang="en-US" smtClean="0"/>
              <a:t>‹#›</a:t>
            </a:fld>
            <a:endParaRPr lang="en-US"/>
          </a:p>
        </p:txBody>
      </p:sp>
    </p:spTree>
    <p:extLst>
      <p:ext uri="{BB962C8B-B14F-4D97-AF65-F5344CB8AC3E}">
        <p14:creationId xmlns:p14="http://schemas.microsoft.com/office/powerpoint/2010/main" val="15864429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99CEF-D2F5-4DAD-8A93-41F626FDB2E5}" type="slidenum">
              <a:rPr lang="en-US" smtClean="0"/>
              <a:t>1</a:t>
            </a:fld>
            <a:endParaRPr lang="en-US"/>
          </a:p>
        </p:txBody>
      </p:sp>
    </p:spTree>
    <p:extLst>
      <p:ext uri="{BB962C8B-B14F-4D97-AF65-F5344CB8AC3E}">
        <p14:creationId xmlns:p14="http://schemas.microsoft.com/office/powerpoint/2010/main" val="2047144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10: Take a Closer Look: Chance and Keisha</a:t>
            </a:r>
          </a:p>
          <a:p>
            <a:endParaRPr lang="en-US" dirty="0"/>
          </a:p>
          <a:p>
            <a:r>
              <a:rPr lang="en-US" dirty="0"/>
              <a:t>Say:</a:t>
            </a:r>
            <a:r>
              <a:rPr lang="en-US" baseline="0" dirty="0"/>
              <a:t> I want to leave you with this short video segment in which a mom tells her own story of a TV tip-over. TV tip-overs don’t just happen to </a:t>
            </a:r>
            <a:r>
              <a:rPr lang="en-US" b="1" baseline="0" dirty="0"/>
              <a:t>other </a:t>
            </a:r>
            <a:r>
              <a:rPr lang="en-US" baseline="0" dirty="0"/>
              <a:t>people, they can happen to anyone who has small children and unsecured TVs and large pieces of furniture.</a:t>
            </a:r>
            <a:endParaRPr lang="en-US" dirty="0"/>
          </a:p>
        </p:txBody>
      </p:sp>
      <p:sp>
        <p:nvSpPr>
          <p:cNvPr id="4" name="Slide Number Placeholder 3"/>
          <p:cNvSpPr>
            <a:spLocks noGrp="1"/>
          </p:cNvSpPr>
          <p:nvPr>
            <p:ph type="sldNum" sz="quarter" idx="10"/>
          </p:nvPr>
        </p:nvSpPr>
        <p:spPr/>
        <p:txBody>
          <a:bodyPr/>
          <a:lstStyle/>
          <a:p>
            <a:fld id="{78B99CEF-D2F5-4DAD-8A93-41F626FDB2E5}" type="slidenum">
              <a:rPr lang="en-US" smtClean="0"/>
              <a:t>10</a:t>
            </a:fld>
            <a:endParaRPr lang="en-US"/>
          </a:p>
        </p:txBody>
      </p:sp>
    </p:spTree>
    <p:extLst>
      <p:ext uri="{BB962C8B-B14F-4D97-AF65-F5344CB8AC3E}">
        <p14:creationId xmlns:p14="http://schemas.microsoft.com/office/powerpoint/2010/main" val="1715270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11: Crib</a:t>
            </a:r>
            <a:r>
              <a:rPr lang="en-US" baseline="0" dirty="0"/>
              <a:t> Safety</a:t>
            </a:r>
          </a:p>
          <a:p>
            <a:endParaRPr lang="en-US" baseline="0" dirty="0"/>
          </a:p>
          <a:p>
            <a:r>
              <a:rPr lang="en-US" baseline="0" dirty="0"/>
              <a:t>Dr. Gary A. Smith, Director of the Center for Injury Research and Policy at Nationwide Children’s Hospital in Columbus, Ohio, says that these numbers are an underestimate. And because children of crib-age are top heavy, they generally fall head first and lack the ability to break their fall. So these injuries can be very serious – over 40 percent of injuries are to the head and neck.</a:t>
            </a:r>
          </a:p>
          <a:p>
            <a:endParaRPr lang="en-US" baseline="0" dirty="0"/>
          </a:p>
          <a:p>
            <a:r>
              <a:rPr lang="en-US" baseline="0" dirty="0"/>
              <a:t>Cribs with drop sides have been banned by the Consumer Product Safety Commission, so parents need to be very careful with  hand-me-down cribs. Don’t use a crib with drop-down sides.</a:t>
            </a:r>
          </a:p>
          <a:p>
            <a:endParaRPr lang="en-US" baseline="0" dirty="0"/>
          </a:p>
          <a:p>
            <a:r>
              <a:rPr lang="en-US" baseline="0" dirty="0"/>
              <a:t>And definitely, once the child can pull up to stand and begins to develop other motor skills, parents should lower the mattress height to 26” from the top of the mattress to the top of the rail. If the child is able to climb out of the crib, it’s time for a toddler bed, which is usually around age 2 or when the child reaches 32” tall.</a:t>
            </a:r>
          </a:p>
          <a:p>
            <a:endParaRPr lang="en-US" baseline="0" dirty="0"/>
          </a:p>
        </p:txBody>
      </p:sp>
      <p:sp>
        <p:nvSpPr>
          <p:cNvPr id="4" name="Slide Number Placeholder 3"/>
          <p:cNvSpPr>
            <a:spLocks noGrp="1"/>
          </p:cNvSpPr>
          <p:nvPr>
            <p:ph type="sldNum" sz="quarter" idx="10"/>
          </p:nvPr>
        </p:nvSpPr>
        <p:spPr/>
        <p:txBody>
          <a:bodyPr/>
          <a:lstStyle/>
          <a:p>
            <a:fld id="{78B99CEF-D2F5-4DAD-8A93-41F626FDB2E5}" type="slidenum">
              <a:rPr lang="en-US" smtClean="0"/>
              <a:t>11</a:t>
            </a:fld>
            <a:endParaRPr lang="en-US"/>
          </a:p>
        </p:txBody>
      </p:sp>
    </p:spTree>
    <p:extLst>
      <p:ext uri="{BB962C8B-B14F-4D97-AF65-F5344CB8AC3E}">
        <p14:creationId xmlns:p14="http://schemas.microsoft.com/office/powerpoint/2010/main" val="113543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11: Preventing Falls: Bunk Bed Safety</a:t>
            </a:r>
          </a:p>
          <a:p>
            <a:endParaRPr lang="en-US" dirty="0"/>
          </a:p>
          <a:p>
            <a:r>
              <a:rPr lang="en-US" dirty="0"/>
              <a:t>Say: Bunk</a:t>
            </a:r>
            <a:r>
              <a:rPr lang="en-US" baseline="0" dirty="0"/>
              <a:t> beds? How many of you had bunk beds as a child? Of those of you who had bunk beds – or who had friends with bunk beds – can you remember any accidents or near-accidents that resulted from goofing around on a bunk bed? (Allow group sharing.)</a:t>
            </a:r>
          </a:p>
          <a:p>
            <a:endParaRPr lang="en-US" baseline="0" dirty="0"/>
          </a:p>
          <a:p>
            <a:r>
              <a:rPr lang="en-US" baseline="0" dirty="0"/>
              <a:t>Well, many of us loved bunk beds or always wanted one if we didn’t have one. Plus, they are great space savers and make it easier for two children to share a small room. Who has bunk beds in their home right now? </a:t>
            </a:r>
          </a:p>
          <a:p>
            <a:r>
              <a:rPr lang="en-US" baseline="0" dirty="0"/>
              <a:t>How is it going? (group share.)</a:t>
            </a:r>
          </a:p>
          <a:p>
            <a:endParaRPr lang="en-US" baseline="0" dirty="0"/>
          </a:p>
          <a:p>
            <a:r>
              <a:rPr lang="en-US" baseline="0" dirty="0"/>
              <a:t>If you have a bunk bed in your home now or decide to get one in the future, here are some facts you should know first.</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78B99CEF-D2F5-4DAD-8A93-41F626FDB2E5}" type="slidenum">
              <a:rPr lang="en-US" smtClean="0"/>
              <a:t>12</a:t>
            </a:fld>
            <a:endParaRPr lang="en-US"/>
          </a:p>
        </p:txBody>
      </p:sp>
    </p:spTree>
    <p:extLst>
      <p:ext uri="{BB962C8B-B14F-4D97-AF65-F5344CB8AC3E}">
        <p14:creationId xmlns:p14="http://schemas.microsoft.com/office/powerpoint/2010/main" val="1515153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12: Bunk Bed Safety:</a:t>
            </a:r>
            <a:r>
              <a:rPr lang="en-US" baseline="0" dirty="0"/>
              <a:t> Why It Matters</a:t>
            </a:r>
            <a:endParaRPr lang="en-US" dirty="0"/>
          </a:p>
          <a:p>
            <a:endParaRPr lang="en-US" dirty="0"/>
          </a:p>
          <a:p>
            <a:r>
              <a:rPr lang="en-US" dirty="0"/>
              <a:t>(Read the slide.)</a:t>
            </a:r>
          </a:p>
          <a:p>
            <a:endParaRPr lang="en-US" dirty="0"/>
          </a:p>
          <a:p>
            <a:r>
              <a:rPr lang="en-US" dirty="0"/>
              <a:t>Say: Of</a:t>
            </a:r>
            <a:r>
              <a:rPr lang="en-US" baseline="0" dirty="0"/>
              <a:t> children who fall from bunk beds, those </a:t>
            </a:r>
            <a:r>
              <a:rPr lang="en-US" dirty="0"/>
              <a:t>younger than 3</a:t>
            </a:r>
            <a:r>
              <a:rPr lang="en-US" baseline="0" dirty="0"/>
              <a:t> were 40% more likely to sustain head injuries than older kids. Because they have a high center of gravity, young children tend to fall head-first.</a:t>
            </a:r>
          </a:p>
          <a:p>
            <a:endParaRPr lang="en-US" baseline="0" dirty="0"/>
          </a:p>
          <a:p>
            <a:r>
              <a:rPr lang="en-US" baseline="0" dirty="0"/>
              <a:t>Say: </a:t>
            </a:r>
            <a:r>
              <a:rPr lang="en-US" sz="1200" b="0" i="0" kern="1200" dirty="0">
                <a:solidFill>
                  <a:schemeClr val="tx1"/>
                </a:solidFill>
                <a:effectLst/>
                <a:latin typeface="+mn-lt"/>
                <a:ea typeface="+mn-ea"/>
                <a:cs typeface="+mn-cs"/>
              </a:rPr>
              <a:t>30 percent suffered serious cuts, nearly a quarter reported bruises and scrapes and about 20 percent suffered fractures. More than 10 percent sustained concussions.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Say: It is likely that the uptick</a:t>
            </a:r>
            <a:r>
              <a:rPr lang="en-US" sz="1200" b="0" i="0" kern="1200" baseline="0" dirty="0">
                <a:solidFill>
                  <a:schemeClr val="tx1"/>
                </a:solidFill>
                <a:effectLst/>
                <a:latin typeface="+mn-lt"/>
                <a:ea typeface="+mn-ea"/>
                <a:cs typeface="+mn-cs"/>
              </a:rPr>
              <a:t> in accidents among college age youth is due to unsafe bunk beds in dorm rooms or unsafe behavior (i.e. drinking)</a:t>
            </a:r>
            <a:endParaRPr lang="en-US" sz="1200" b="0" i="0" kern="120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This data shows a clear need for parents to pay greater attention to bunk bed safety.</a:t>
            </a:r>
            <a:endParaRPr lang="en-US" baseline="0" dirty="0"/>
          </a:p>
          <a:p>
            <a:endParaRPr lang="en-US" dirty="0"/>
          </a:p>
        </p:txBody>
      </p:sp>
      <p:sp>
        <p:nvSpPr>
          <p:cNvPr id="4" name="Slide Number Placeholder 3"/>
          <p:cNvSpPr>
            <a:spLocks noGrp="1"/>
          </p:cNvSpPr>
          <p:nvPr>
            <p:ph type="sldNum" sz="quarter" idx="10"/>
          </p:nvPr>
        </p:nvSpPr>
        <p:spPr/>
        <p:txBody>
          <a:bodyPr/>
          <a:lstStyle/>
          <a:p>
            <a:fld id="{78B99CEF-D2F5-4DAD-8A93-41F626FDB2E5}" type="slidenum">
              <a:rPr lang="en-US" smtClean="0"/>
              <a:t>13</a:t>
            </a:fld>
            <a:endParaRPr lang="en-US"/>
          </a:p>
        </p:txBody>
      </p:sp>
    </p:spTree>
    <p:extLst>
      <p:ext uri="{BB962C8B-B14F-4D97-AF65-F5344CB8AC3E}">
        <p14:creationId xmlns:p14="http://schemas.microsoft.com/office/powerpoint/2010/main" val="3826380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13: Bunk Bed Safety Tips</a:t>
            </a:r>
          </a:p>
          <a:p>
            <a:endParaRPr lang="en-US" dirty="0"/>
          </a:p>
          <a:p>
            <a:r>
              <a:rPr lang="en-US" dirty="0"/>
              <a:t>Say: This slide provides safety tips that you should consider if you have</a:t>
            </a:r>
            <a:r>
              <a:rPr lang="en-US" baseline="0" dirty="0"/>
              <a:t> bunk beds in your home or if you plan to install bunk beds.</a:t>
            </a:r>
          </a:p>
          <a:p>
            <a:endParaRPr lang="en-US" baseline="0" dirty="0"/>
          </a:p>
          <a:p>
            <a:r>
              <a:rPr lang="en-US" dirty="0"/>
              <a:t>(Read the slide.)</a:t>
            </a:r>
          </a:p>
          <a:p>
            <a:endParaRPr lang="en-US" dirty="0"/>
          </a:p>
          <a:p>
            <a:r>
              <a:rPr lang="en-US" dirty="0"/>
              <a:t>Say:</a:t>
            </a:r>
            <a:r>
              <a:rPr lang="en-US" baseline="0" dirty="0"/>
              <a:t> Most children under 6 years do not have the coordination to climb a ladder safely or keep from falling out. It is especially unsafe at night when a sleepy child gets up to use the bathroom.</a:t>
            </a:r>
          </a:p>
          <a:p>
            <a:endParaRPr lang="en-US" baseline="0" dirty="0"/>
          </a:p>
          <a:p>
            <a:r>
              <a:rPr lang="en-US" baseline="0" dirty="0"/>
              <a:t>Say: Corner bunk beds are better braced and reduce the number of sides where a child could possibly fall out</a:t>
            </a:r>
          </a:p>
          <a:p>
            <a:endParaRPr lang="en-US" baseline="0" dirty="0"/>
          </a:p>
          <a:p>
            <a:r>
              <a:rPr lang="en-US" baseline="0" dirty="0"/>
              <a:t>Say: A night light will help a sleepy child when he/she gets up in the middle of the night.</a:t>
            </a:r>
            <a:endParaRPr lang="en-US" dirty="0"/>
          </a:p>
        </p:txBody>
      </p:sp>
      <p:sp>
        <p:nvSpPr>
          <p:cNvPr id="4" name="Slide Number Placeholder 3"/>
          <p:cNvSpPr>
            <a:spLocks noGrp="1"/>
          </p:cNvSpPr>
          <p:nvPr>
            <p:ph type="sldNum" sz="quarter" idx="10"/>
          </p:nvPr>
        </p:nvSpPr>
        <p:spPr/>
        <p:txBody>
          <a:bodyPr/>
          <a:lstStyle/>
          <a:p>
            <a:fld id="{78B99CEF-D2F5-4DAD-8A93-41F626FDB2E5}" type="slidenum">
              <a:rPr lang="en-US" smtClean="0"/>
              <a:t>14</a:t>
            </a:fld>
            <a:endParaRPr lang="en-US"/>
          </a:p>
        </p:txBody>
      </p:sp>
    </p:spTree>
    <p:extLst>
      <p:ext uri="{BB962C8B-B14F-4D97-AF65-F5344CB8AC3E}">
        <p14:creationId xmlns:p14="http://schemas.microsoft.com/office/powerpoint/2010/main" val="982461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a:t>
            </a:r>
            <a:r>
              <a:rPr lang="en-US" baseline="0" dirty="0"/>
              <a:t> 14: Bunk Bed Safety Tips</a:t>
            </a:r>
            <a:endParaRPr lang="en-US" dirty="0"/>
          </a:p>
          <a:p>
            <a:endParaRPr lang="en-US" dirty="0"/>
          </a:p>
          <a:p>
            <a:r>
              <a:rPr lang="en-US" dirty="0"/>
              <a:t>Say: Bunk beds are such an attractive hazard, it’s important to establish guidelines as soon as a child gets a bunk bed.</a:t>
            </a:r>
            <a:r>
              <a:rPr lang="en-US" baseline="0" dirty="0"/>
              <a:t> When other children come over to play, their natural tendency is to take advantage of a fun play alternative that they might not have at home. So be very clear about NOT playing on a bunk bed. And of course this rule is much easier to enforce if kids are required to keep their bedroom doors open when other children visit. It makes it much easier for you to see and hear what’s going on.</a:t>
            </a:r>
          </a:p>
          <a:p>
            <a:endParaRPr lang="en-US" baseline="0" dirty="0"/>
          </a:p>
          <a:p>
            <a:r>
              <a:rPr lang="en-US" baseline="0" dirty="0"/>
              <a:t>Be sure to make rules clear to babysitters as well. Often the tendency to roughhouse increases when a babysitter is in charge, so make your house rules clear so there are no misunderstandings or accidents that could have been avoided.</a:t>
            </a:r>
            <a:endParaRPr lang="en-US" dirty="0"/>
          </a:p>
        </p:txBody>
      </p:sp>
      <p:sp>
        <p:nvSpPr>
          <p:cNvPr id="4" name="Slide Number Placeholder 3"/>
          <p:cNvSpPr>
            <a:spLocks noGrp="1"/>
          </p:cNvSpPr>
          <p:nvPr>
            <p:ph type="sldNum" sz="quarter" idx="10"/>
          </p:nvPr>
        </p:nvSpPr>
        <p:spPr/>
        <p:txBody>
          <a:bodyPr/>
          <a:lstStyle/>
          <a:p>
            <a:fld id="{78B99CEF-D2F5-4DAD-8A93-41F626FDB2E5}" type="slidenum">
              <a:rPr lang="en-US" smtClean="0"/>
              <a:t>15</a:t>
            </a:fld>
            <a:endParaRPr lang="en-US"/>
          </a:p>
        </p:txBody>
      </p:sp>
    </p:spTree>
    <p:extLst>
      <p:ext uri="{BB962C8B-B14F-4D97-AF65-F5344CB8AC3E}">
        <p14:creationId xmlns:p14="http://schemas.microsoft.com/office/powerpoint/2010/main" val="893997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15: Preventing Falls: High Chair Safety</a:t>
            </a:r>
          </a:p>
          <a:p>
            <a:endParaRPr lang="en-US" dirty="0"/>
          </a:p>
          <a:p>
            <a:r>
              <a:rPr lang="en-US" dirty="0"/>
              <a:t>Say: High chairs</a:t>
            </a:r>
            <a:r>
              <a:rPr lang="en-US" baseline="0" dirty="0"/>
              <a:t> have turned into another source of preventable accidents. There is no denying that high chairs are an important fixture in the home of families with young children, but parents and caregivers need to make sure their high chair is safe and that an adult is supervising the child at all times. A high chair is not a substitute babysitter.</a:t>
            </a:r>
            <a:endParaRPr lang="en-US" dirty="0"/>
          </a:p>
        </p:txBody>
      </p:sp>
      <p:sp>
        <p:nvSpPr>
          <p:cNvPr id="4" name="Slide Number Placeholder 3"/>
          <p:cNvSpPr>
            <a:spLocks noGrp="1"/>
          </p:cNvSpPr>
          <p:nvPr>
            <p:ph type="sldNum" sz="quarter" idx="10"/>
          </p:nvPr>
        </p:nvSpPr>
        <p:spPr/>
        <p:txBody>
          <a:bodyPr/>
          <a:lstStyle/>
          <a:p>
            <a:fld id="{78B99CEF-D2F5-4DAD-8A93-41F626FDB2E5}" type="slidenum">
              <a:rPr lang="en-US" smtClean="0"/>
              <a:t>16</a:t>
            </a:fld>
            <a:endParaRPr lang="en-US"/>
          </a:p>
        </p:txBody>
      </p:sp>
    </p:spTree>
    <p:extLst>
      <p:ext uri="{BB962C8B-B14F-4D97-AF65-F5344CB8AC3E}">
        <p14:creationId xmlns:p14="http://schemas.microsoft.com/office/powerpoint/2010/main" val="1421208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16: High Chair</a:t>
            </a:r>
            <a:r>
              <a:rPr lang="en-US" baseline="0" dirty="0"/>
              <a:t> Safety: Why It Matters</a:t>
            </a:r>
          </a:p>
          <a:p>
            <a:endParaRPr lang="en-US" dirty="0"/>
          </a:p>
          <a:p>
            <a:r>
              <a:rPr lang="en-US" dirty="0"/>
              <a:t>(Read the slide.)</a:t>
            </a:r>
          </a:p>
          <a:p>
            <a:endParaRPr lang="en-US" dirty="0"/>
          </a:p>
          <a:p>
            <a:r>
              <a:rPr lang="en-US" dirty="0"/>
              <a:t>Say:</a:t>
            </a:r>
            <a:r>
              <a:rPr lang="en-US" baseline="0" dirty="0"/>
              <a:t> These statistics are shocking because children should be safest in their own high chairs, yet according to this data 1 child is injured every hour of every day in a high chair-related injury.</a:t>
            </a:r>
          </a:p>
          <a:p>
            <a:endParaRPr lang="en-US" baseline="0" dirty="0"/>
          </a:p>
          <a:p>
            <a:r>
              <a:rPr lang="en-US" baseline="0" dirty="0"/>
              <a:t>Say: Injuries from high chair falls are particularly devastating because the child falls from an elevated surface onto generally a very hard surface, and concussion is the most common result.</a:t>
            </a:r>
          </a:p>
          <a:p>
            <a:endParaRPr lang="en-US" baseline="0" dirty="0"/>
          </a:p>
          <a:p>
            <a:r>
              <a:rPr lang="en-US" baseline="0" dirty="0"/>
              <a:t>Say: Have any of you had the experience of seeing your toddler squiggling out of his or her high chair? Can you share your experience? (group share)</a:t>
            </a:r>
          </a:p>
          <a:p>
            <a:endParaRPr lang="en-US" baseline="0" dirty="0"/>
          </a:p>
          <a:p>
            <a:r>
              <a:rPr lang="en-US" baseline="0" dirty="0"/>
              <a:t>Say: The most important lesson to be learned here is that children in high chairs must be supervised at all times. They should not have an opportunity to “escape” from the high chair and the high chair should never be used as a restraint or a babysitter while the parent or caregiver leaves the room.</a:t>
            </a:r>
          </a:p>
          <a:p>
            <a:endParaRPr lang="en-US" dirty="0"/>
          </a:p>
        </p:txBody>
      </p:sp>
      <p:sp>
        <p:nvSpPr>
          <p:cNvPr id="4" name="Slide Number Placeholder 3"/>
          <p:cNvSpPr>
            <a:spLocks noGrp="1"/>
          </p:cNvSpPr>
          <p:nvPr>
            <p:ph type="sldNum" sz="quarter" idx="10"/>
          </p:nvPr>
        </p:nvSpPr>
        <p:spPr/>
        <p:txBody>
          <a:bodyPr/>
          <a:lstStyle/>
          <a:p>
            <a:fld id="{78B99CEF-D2F5-4DAD-8A93-41F626FDB2E5}" type="slidenum">
              <a:rPr lang="en-US" smtClean="0"/>
              <a:t>17</a:t>
            </a:fld>
            <a:endParaRPr lang="en-US"/>
          </a:p>
        </p:txBody>
      </p:sp>
    </p:spTree>
    <p:extLst>
      <p:ext uri="{BB962C8B-B14F-4D97-AF65-F5344CB8AC3E}">
        <p14:creationId xmlns:p14="http://schemas.microsoft.com/office/powerpoint/2010/main" val="1710601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17: High Chair Safety Tips</a:t>
            </a:r>
          </a:p>
          <a:p>
            <a:endParaRPr lang="en-US" dirty="0"/>
          </a:p>
          <a:p>
            <a:r>
              <a:rPr lang="en-US" dirty="0"/>
              <a:t>(Read the slide.)</a:t>
            </a:r>
          </a:p>
          <a:p>
            <a:endParaRPr lang="en-US" dirty="0"/>
          </a:p>
          <a:p>
            <a:r>
              <a:rPr lang="en-US" dirty="0"/>
              <a:t>Say:</a:t>
            </a:r>
            <a:r>
              <a:rPr lang="en-US" baseline="0" dirty="0"/>
              <a:t> Many of us use high chair from friends or relatives whose children have outgrown the chair. That’s fine, as long as you make sure the high chair is stable and safe. It should not be wobbly. Make sure all screws are tightened.</a:t>
            </a:r>
          </a:p>
          <a:p>
            <a:endParaRPr lang="en-US" baseline="0" dirty="0"/>
          </a:p>
          <a:p>
            <a:r>
              <a:rPr lang="en-US" baseline="0" dirty="0"/>
              <a:t>Again, it is important to remember that the tray is not a restraint. Unsupervised toddlers can climb out of the high chair, while young babies can slip down if there is no crotch strap. </a:t>
            </a:r>
            <a:endParaRPr lang="en-US" dirty="0"/>
          </a:p>
        </p:txBody>
      </p:sp>
      <p:sp>
        <p:nvSpPr>
          <p:cNvPr id="4" name="Slide Number Placeholder 3"/>
          <p:cNvSpPr>
            <a:spLocks noGrp="1"/>
          </p:cNvSpPr>
          <p:nvPr>
            <p:ph type="sldNum" sz="quarter" idx="10"/>
          </p:nvPr>
        </p:nvSpPr>
        <p:spPr/>
        <p:txBody>
          <a:bodyPr/>
          <a:lstStyle/>
          <a:p>
            <a:fld id="{78B99CEF-D2F5-4DAD-8A93-41F626FDB2E5}" type="slidenum">
              <a:rPr lang="en-US" smtClean="0"/>
              <a:t>18</a:t>
            </a:fld>
            <a:endParaRPr lang="en-US"/>
          </a:p>
        </p:txBody>
      </p:sp>
    </p:spTree>
    <p:extLst>
      <p:ext uri="{BB962C8B-B14F-4D97-AF65-F5344CB8AC3E}">
        <p14:creationId xmlns:p14="http://schemas.microsoft.com/office/powerpoint/2010/main" val="763681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18: Baby Walkers: A Dangerous Choice</a:t>
            </a:r>
          </a:p>
          <a:p>
            <a:endParaRPr lang="en-US" dirty="0"/>
          </a:p>
          <a:p>
            <a:r>
              <a:rPr lang="en-US" dirty="0"/>
              <a:t>Say:</a:t>
            </a:r>
            <a:r>
              <a:rPr lang="en-US" baseline="0" dirty="0"/>
              <a:t> Baby walkers are never a good idea, especially in homes with even one step.</a:t>
            </a:r>
          </a:p>
          <a:p>
            <a:endParaRPr lang="en-US" baseline="0" dirty="0"/>
          </a:p>
          <a:p>
            <a:r>
              <a:rPr lang="en-US" baseline="0" dirty="0"/>
              <a:t>(Read the slide.)</a:t>
            </a:r>
          </a:p>
          <a:p>
            <a:endParaRPr lang="en-US" baseline="0" dirty="0"/>
          </a:p>
          <a:p>
            <a:r>
              <a:rPr lang="en-US" baseline="0" dirty="0"/>
              <a:t>Say:</a:t>
            </a:r>
          </a:p>
          <a:p>
            <a:r>
              <a:rPr lang="en-US" baseline="0" dirty="0"/>
              <a:t>Baby walkers are a very dangerous choice for parents to make. The American Academy of Pediatrics recommends a ban on baby walkers, which have been banned in Canada since 2004. In a 2010 response to a question about baby walkers in the New York Times, consultant Pediatrician Dr. Alan Greene responded that use of walkers typically delays motor development and that walker use delays mental development even more. And that is in addition to the added dangers of moving faster, falling farther and reaching higher. </a:t>
            </a:r>
          </a:p>
          <a:p>
            <a:endParaRPr lang="en-US" baseline="0" dirty="0"/>
          </a:p>
          <a:p>
            <a:r>
              <a:rPr lang="en-US" baseline="0" dirty="0"/>
              <a:t>And back in 1994, the Consumer Product Safety Commission declared that baby walkers were responsible for more injuries than any other children’s product. The types of injuries included head injuries, broken bones, broken teeth, burns, entrapment of fingers and even amputations or death. </a:t>
            </a:r>
            <a:endParaRPr lang="en-US" dirty="0"/>
          </a:p>
        </p:txBody>
      </p:sp>
      <p:sp>
        <p:nvSpPr>
          <p:cNvPr id="4" name="Slide Number Placeholder 3"/>
          <p:cNvSpPr>
            <a:spLocks noGrp="1"/>
          </p:cNvSpPr>
          <p:nvPr>
            <p:ph type="sldNum" sz="quarter" idx="10"/>
          </p:nvPr>
        </p:nvSpPr>
        <p:spPr/>
        <p:txBody>
          <a:bodyPr/>
          <a:lstStyle/>
          <a:p>
            <a:fld id="{78B99CEF-D2F5-4DAD-8A93-41F626FDB2E5}" type="slidenum">
              <a:rPr lang="en-US" smtClean="0"/>
              <a:t>19</a:t>
            </a:fld>
            <a:endParaRPr lang="en-US"/>
          </a:p>
        </p:txBody>
      </p:sp>
    </p:spTree>
    <p:extLst>
      <p:ext uri="{BB962C8B-B14F-4D97-AF65-F5344CB8AC3E}">
        <p14:creationId xmlns:p14="http://schemas.microsoft.com/office/powerpoint/2010/main" val="873317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 Preventing Falls at Home</a:t>
            </a:r>
          </a:p>
          <a:p>
            <a:endParaRPr lang="en-US" dirty="0"/>
          </a:p>
          <a:p>
            <a:r>
              <a:rPr lang="en-US" dirty="0"/>
              <a:t>Say: We’re going to take</a:t>
            </a:r>
            <a:r>
              <a:rPr lang="en-US" baseline="0" dirty="0"/>
              <a:t> a close look at each injury area to make sure you understand what the data tells us about injuries and what you can do to prevent these injuries. You will be learning about furniture and TV </a:t>
            </a:r>
            <a:r>
              <a:rPr lang="en-US" baseline="0" dirty="0" err="1"/>
              <a:t>tipovers</a:t>
            </a:r>
            <a:r>
              <a:rPr lang="en-US" baseline="0" dirty="0"/>
              <a:t>, bunk bed risks, high chair safety, baby walkers, window safety and stair safety.</a:t>
            </a:r>
            <a:endParaRPr lang="en-US" dirty="0"/>
          </a:p>
        </p:txBody>
      </p:sp>
      <p:sp>
        <p:nvSpPr>
          <p:cNvPr id="4" name="Slide Number Placeholder 3"/>
          <p:cNvSpPr>
            <a:spLocks noGrp="1"/>
          </p:cNvSpPr>
          <p:nvPr>
            <p:ph type="sldNum" sz="quarter" idx="10"/>
          </p:nvPr>
        </p:nvSpPr>
        <p:spPr/>
        <p:txBody>
          <a:bodyPr/>
          <a:lstStyle/>
          <a:p>
            <a:fld id="{78B99CEF-D2F5-4DAD-8A93-41F626FDB2E5}" type="slidenum">
              <a:rPr lang="en-US" smtClean="0"/>
              <a:t>2</a:t>
            </a:fld>
            <a:endParaRPr lang="en-US"/>
          </a:p>
        </p:txBody>
      </p:sp>
    </p:spTree>
    <p:extLst>
      <p:ext uri="{BB962C8B-B14F-4D97-AF65-F5344CB8AC3E}">
        <p14:creationId xmlns:p14="http://schemas.microsoft.com/office/powerpoint/2010/main" val="445995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19: Baby Walkers: What’s the Problem?</a:t>
            </a:r>
          </a:p>
          <a:p>
            <a:r>
              <a:rPr lang="en-US" dirty="0"/>
              <a:t>Say: </a:t>
            </a:r>
          </a:p>
          <a:p>
            <a:r>
              <a:rPr lang="en-US" dirty="0"/>
              <a:t>The problem</a:t>
            </a:r>
            <a:r>
              <a:rPr lang="en-US" baseline="0" dirty="0"/>
              <a:t> is that baby walkers give children mobility beyond their natural capability and faster than a parent’s reaction time.  And according to Dr. Greene of the NY Times, </a:t>
            </a:r>
            <a:r>
              <a:rPr lang="en-US" sz="1200" b="0" i="0" kern="1200" dirty="0">
                <a:solidFill>
                  <a:schemeClr val="tx1"/>
                </a:solidFill>
                <a:effectLst/>
                <a:latin typeface="+mn-lt"/>
                <a:ea typeface="+mn-ea"/>
                <a:cs typeface="+mn-cs"/>
              </a:rPr>
              <a:t>babies who use walkers learn to crawl, stand and walk </a:t>
            </a:r>
            <a:r>
              <a:rPr lang="en-US" sz="1200" b="0" i="1" kern="1200" dirty="0">
                <a:solidFill>
                  <a:schemeClr val="tx1"/>
                </a:solidFill>
                <a:effectLst/>
                <a:latin typeface="+mn-lt"/>
                <a:ea typeface="+mn-ea"/>
                <a:cs typeface="+mn-cs"/>
              </a:rPr>
              <a:t>later</a:t>
            </a:r>
            <a:r>
              <a:rPr lang="en-US" sz="1200" b="0" i="0" kern="1200" dirty="0">
                <a:solidFill>
                  <a:schemeClr val="tx1"/>
                </a:solidFill>
                <a:effectLst/>
                <a:latin typeface="+mn-lt"/>
                <a:ea typeface="+mn-ea"/>
                <a:cs typeface="+mn-cs"/>
              </a:rPr>
              <a:t> than they would have otherwise, and continue to show delayed motor development for months after they have learned to walk. The delay seems to be a little more than three days for every 24 hours of total walker use.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Walkers place babies</a:t>
            </a:r>
            <a:r>
              <a:rPr lang="en-US" sz="1200" b="0" i="0" kern="1200" baseline="0" dirty="0">
                <a:solidFill>
                  <a:schemeClr val="tx1"/>
                </a:solidFill>
                <a:effectLst/>
                <a:latin typeface="+mn-lt"/>
                <a:ea typeface="+mn-ea"/>
                <a:cs typeface="+mn-cs"/>
              </a:rPr>
              <a:t> in an unnatural position, positioning them higher and better able to reach objects that would otherwise be out of their reach. In other ways, walkers put babies in harm’s way.</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8B99CEF-D2F5-4DAD-8A93-41F626FDB2E5}" type="slidenum">
              <a:rPr lang="en-US" smtClean="0"/>
              <a:t>20</a:t>
            </a:fld>
            <a:endParaRPr lang="en-US"/>
          </a:p>
        </p:txBody>
      </p:sp>
    </p:spTree>
    <p:extLst>
      <p:ext uri="{BB962C8B-B14F-4D97-AF65-F5344CB8AC3E}">
        <p14:creationId xmlns:p14="http://schemas.microsoft.com/office/powerpoint/2010/main" val="48212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20: Baby</a:t>
            </a:r>
            <a:r>
              <a:rPr lang="en-US" baseline="0" dirty="0"/>
              <a:t> Walker Safety Tips</a:t>
            </a:r>
          </a:p>
          <a:p>
            <a:endParaRPr lang="en-US" dirty="0"/>
          </a:p>
          <a:p>
            <a:r>
              <a:rPr lang="en-US" dirty="0"/>
              <a:t>(Read</a:t>
            </a:r>
            <a:r>
              <a:rPr lang="en-US" baseline="0" dirty="0"/>
              <a:t> the slide.)</a:t>
            </a:r>
          </a:p>
          <a:p>
            <a:endParaRPr lang="en-US" baseline="0" dirty="0"/>
          </a:p>
          <a:p>
            <a:r>
              <a:rPr lang="en-US" baseline="0" dirty="0"/>
              <a:t>Say: You can find safer alternatives to the baby walker that keep your child busy and entertained. Try activity centers that look like walkers, but without wheels. Play yards or play pens are safe areas where children can practice sitting, crawling, standing or walking. And a high chair is fine, too, as long as you use the safety straps and provide continuous supervision. Children enjoy playing with toys on the tray, making high chairs a good choice if you are working in the kitchen and want to make sure your baby is occupied and not underfoot.</a:t>
            </a:r>
          </a:p>
          <a:p>
            <a:endParaRPr lang="en-US" dirty="0"/>
          </a:p>
        </p:txBody>
      </p:sp>
      <p:sp>
        <p:nvSpPr>
          <p:cNvPr id="4" name="Slide Number Placeholder 3"/>
          <p:cNvSpPr>
            <a:spLocks noGrp="1"/>
          </p:cNvSpPr>
          <p:nvPr>
            <p:ph type="sldNum" sz="quarter" idx="10"/>
          </p:nvPr>
        </p:nvSpPr>
        <p:spPr/>
        <p:txBody>
          <a:bodyPr/>
          <a:lstStyle/>
          <a:p>
            <a:fld id="{78B99CEF-D2F5-4DAD-8A93-41F626FDB2E5}" type="slidenum">
              <a:rPr lang="en-US" smtClean="0"/>
              <a:t>21</a:t>
            </a:fld>
            <a:endParaRPr lang="en-US"/>
          </a:p>
        </p:txBody>
      </p:sp>
    </p:spTree>
    <p:extLst>
      <p:ext uri="{BB962C8B-B14F-4D97-AF65-F5344CB8AC3E}">
        <p14:creationId xmlns:p14="http://schemas.microsoft.com/office/powerpoint/2010/main" val="2314186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21: Window Safety</a:t>
            </a:r>
          </a:p>
          <a:p>
            <a:endParaRPr lang="en-US" dirty="0"/>
          </a:p>
          <a:p>
            <a:r>
              <a:rPr lang="en-US" dirty="0"/>
              <a:t>Say:</a:t>
            </a:r>
          </a:p>
          <a:p>
            <a:r>
              <a:rPr lang="en-US" dirty="0"/>
              <a:t>Windows can serve as emergency escape routes</a:t>
            </a:r>
            <a:r>
              <a:rPr lang="en-US" baseline="0" dirty="0"/>
              <a:t> in times of emergency, such as a fire. So it’s important to make sure your windows open easily from the inside and are not blocked by furniture or other objects.</a:t>
            </a:r>
          </a:p>
          <a:p>
            <a:endParaRPr lang="en-US" baseline="0" dirty="0"/>
          </a:p>
          <a:p>
            <a:r>
              <a:rPr lang="en-US" baseline="0" dirty="0"/>
              <a:t>Remember that security bars, grilles and grates not only keep intruders out, but they can also lock you in. The same is true for window guards, which will protect your children from falls. But there ARE good choices in window safety.</a:t>
            </a:r>
            <a:endParaRPr lang="en-US" dirty="0"/>
          </a:p>
        </p:txBody>
      </p:sp>
      <p:sp>
        <p:nvSpPr>
          <p:cNvPr id="4" name="Slide Number Placeholder 3"/>
          <p:cNvSpPr>
            <a:spLocks noGrp="1"/>
          </p:cNvSpPr>
          <p:nvPr>
            <p:ph type="sldNum" sz="quarter" idx="10"/>
          </p:nvPr>
        </p:nvSpPr>
        <p:spPr/>
        <p:txBody>
          <a:bodyPr/>
          <a:lstStyle/>
          <a:p>
            <a:fld id="{78B99CEF-D2F5-4DAD-8A93-41F626FDB2E5}" type="slidenum">
              <a:rPr lang="en-US" smtClean="0"/>
              <a:t>22</a:t>
            </a:fld>
            <a:endParaRPr lang="en-US"/>
          </a:p>
        </p:txBody>
      </p:sp>
    </p:spTree>
    <p:extLst>
      <p:ext uri="{BB962C8B-B14F-4D97-AF65-F5344CB8AC3E}">
        <p14:creationId xmlns:p14="http://schemas.microsoft.com/office/powerpoint/2010/main" val="763907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22: Window Safety: Why It Matters</a:t>
            </a:r>
          </a:p>
          <a:p>
            <a:endParaRPr lang="en-US" dirty="0"/>
          </a:p>
          <a:p>
            <a:r>
              <a:rPr lang="en-US" dirty="0"/>
              <a:t>Say:</a:t>
            </a:r>
            <a:r>
              <a:rPr lang="en-US" baseline="0" dirty="0"/>
              <a:t> Window safety is a complicated issue. Windows are absolutely critical as an escape route in case of fire. But falls from windows are also a serious issue. On average, one of every 3 children required hospitalization after falling from a window. </a:t>
            </a:r>
            <a:endParaRPr lang="en-US" dirty="0"/>
          </a:p>
        </p:txBody>
      </p:sp>
      <p:sp>
        <p:nvSpPr>
          <p:cNvPr id="4" name="Slide Number Placeholder 3"/>
          <p:cNvSpPr>
            <a:spLocks noGrp="1"/>
          </p:cNvSpPr>
          <p:nvPr>
            <p:ph type="sldNum" sz="quarter" idx="10"/>
          </p:nvPr>
        </p:nvSpPr>
        <p:spPr/>
        <p:txBody>
          <a:bodyPr/>
          <a:lstStyle/>
          <a:p>
            <a:fld id="{78B99CEF-D2F5-4DAD-8A93-41F626FDB2E5}" type="slidenum">
              <a:rPr lang="en-US" smtClean="0"/>
              <a:t>23</a:t>
            </a:fld>
            <a:endParaRPr lang="en-US"/>
          </a:p>
        </p:txBody>
      </p:sp>
    </p:spTree>
    <p:extLst>
      <p:ext uri="{BB962C8B-B14F-4D97-AF65-F5344CB8AC3E}">
        <p14:creationId xmlns:p14="http://schemas.microsoft.com/office/powerpoint/2010/main" val="2390221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23: One Mom’s Story</a:t>
            </a:r>
          </a:p>
          <a:p>
            <a:endParaRPr lang="en-US" dirty="0"/>
          </a:p>
          <a:p>
            <a:r>
              <a:rPr lang="en-US" dirty="0"/>
              <a:t>(Click</a:t>
            </a:r>
            <a:r>
              <a:rPr lang="en-US" baseline="0" dirty="0"/>
              <a:t> on the picture to play </a:t>
            </a:r>
            <a:r>
              <a:rPr lang="en-US" baseline="0" dirty="0" err="1"/>
              <a:t>Becca’s</a:t>
            </a:r>
            <a:r>
              <a:rPr lang="en-US" baseline="0" dirty="0"/>
              <a:t> story.)</a:t>
            </a:r>
          </a:p>
          <a:p>
            <a:endParaRPr lang="en-US" baseline="0" dirty="0"/>
          </a:p>
          <a:p>
            <a:r>
              <a:rPr lang="en-US" baseline="0" dirty="0"/>
              <a:t>Say: As Becca says, Thomas knew that screens are to keep bugs out, not keep kids in. But the problem is that even intelligent and well-behaved young children can’t really understand danger. A $9 window guard could have prevented this heart wrenching accident.  Most parents don’t event think about it.</a:t>
            </a:r>
            <a:endParaRPr lang="en-US" dirty="0"/>
          </a:p>
        </p:txBody>
      </p:sp>
      <p:sp>
        <p:nvSpPr>
          <p:cNvPr id="4" name="Slide Number Placeholder 3"/>
          <p:cNvSpPr>
            <a:spLocks noGrp="1"/>
          </p:cNvSpPr>
          <p:nvPr>
            <p:ph type="sldNum" sz="quarter" idx="10"/>
          </p:nvPr>
        </p:nvSpPr>
        <p:spPr/>
        <p:txBody>
          <a:bodyPr/>
          <a:lstStyle/>
          <a:p>
            <a:fld id="{78B99CEF-D2F5-4DAD-8A93-41F626FDB2E5}" type="slidenum">
              <a:rPr lang="en-US" smtClean="0"/>
              <a:t>24</a:t>
            </a:fld>
            <a:endParaRPr lang="en-US"/>
          </a:p>
        </p:txBody>
      </p:sp>
    </p:spTree>
    <p:extLst>
      <p:ext uri="{BB962C8B-B14F-4D97-AF65-F5344CB8AC3E}">
        <p14:creationId xmlns:p14="http://schemas.microsoft.com/office/powerpoint/2010/main" val="3054151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SLIDE 24: Window Cord Strangulation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Say: Windows have another potential safety hazard – and that’s window blind cords, which can be the cause of strangulations. </a:t>
            </a:r>
            <a:r>
              <a:rPr lang="en-US" baseline="0" dirty="0"/>
              <a:t>Erica Thomas found two-year-old Cormac strangled by a window cord in his bedroom.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(Read the slide.)</a:t>
            </a:r>
            <a:endParaRPr lang="en-US" dirty="0"/>
          </a:p>
          <a:p>
            <a:endParaRPr lang="en-US" dirty="0"/>
          </a:p>
        </p:txBody>
      </p:sp>
      <p:sp>
        <p:nvSpPr>
          <p:cNvPr id="4" name="Slide Number Placeholder 3"/>
          <p:cNvSpPr>
            <a:spLocks noGrp="1"/>
          </p:cNvSpPr>
          <p:nvPr>
            <p:ph type="sldNum" sz="quarter" idx="10"/>
          </p:nvPr>
        </p:nvSpPr>
        <p:spPr/>
        <p:txBody>
          <a:bodyPr/>
          <a:lstStyle/>
          <a:p>
            <a:fld id="{78B99CEF-D2F5-4DAD-8A93-41F626FDB2E5}" type="slidenum">
              <a:rPr lang="en-US" smtClean="0"/>
              <a:t>25</a:t>
            </a:fld>
            <a:endParaRPr lang="en-US"/>
          </a:p>
        </p:txBody>
      </p:sp>
    </p:spTree>
    <p:extLst>
      <p:ext uri="{BB962C8B-B14F-4D97-AF65-F5344CB8AC3E}">
        <p14:creationId xmlns:p14="http://schemas.microsoft.com/office/powerpoint/2010/main" val="1182172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25: Window Safety Tips</a:t>
            </a:r>
          </a:p>
          <a:p>
            <a:endParaRPr lang="en-US" dirty="0"/>
          </a:p>
          <a:p>
            <a:r>
              <a:rPr lang="en-US" dirty="0"/>
              <a:t>(Read the slide.)</a:t>
            </a:r>
          </a:p>
          <a:p>
            <a:endParaRPr lang="en-US" dirty="0"/>
          </a:p>
          <a:p>
            <a:r>
              <a:rPr lang="en-US" dirty="0"/>
              <a:t>Say:</a:t>
            </a:r>
          </a:p>
          <a:p>
            <a:r>
              <a:rPr lang="en-US" dirty="0"/>
              <a:t>Remember that window falls are predictable and</a:t>
            </a:r>
            <a:r>
              <a:rPr lang="en-US" baseline="0" dirty="0"/>
              <a:t> therefore preventable.</a:t>
            </a:r>
          </a:p>
          <a:p>
            <a:r>
              <a:rPr lang="en-US" baseline="0" dirty="0"/>
              <a:t>In Oregon, falls from windows have dropped by half because of the Stop at 4 campaign. Go to www.stopat4.com   to learn more.</a:t>
            </a:r>
            <a:endParaRPr lang="en-US" dirty="0"/>
          </a:p>
        </p:txBody>
      </p:sp>
      <p:sp>
        <p:nvSpPr>
          <p:cNvPr id="4" name="Slide Number Placeholder 3"/>
          <p:cNvSpPr>
            <a:spLocks noGrp="1"/>
          </p:cNvSpPr>
          <p:nvPr>
            <p:ph type="sldNum" sz="quarter" idx="10"/>
          </p:nvPr>
        </p:nvSpPr>
        <p:spPr/>
        <p:txBody>
          <a:bodyPr/>
          <a:lstStyle/>
          <a:p>
            <a:fld id="{78B99CEF-D2F5-4DAD-8A93-41F626FDB2E5}" type="slidenum">
              <a:rPr lang="en-US" smtClean="0"/>
              <a:t>26</a:t>
            </a:fld>
            <a:endParaRPr lang="en-US"/>
          </a:p>
        </p:txBody>
      </p:sp>
    </p:spTree>
    <p:extLst>
      <p:ext uri="{BB962C8B-B14F-4D97-AF65-F5344CB8AC3E}">
        <p14:creationId xmlns:p14="http://schemas.microsoft.com/office/powerpoint/2010/main" val="1135432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26: Stair</a:t>
            </a:r>
            <a:r>
              <a:rPr lang="en-US" baseline="0" dirty="0"/>
              <a:t> Safety</a:t>
            </a:r>
          </a:p>
          <a:p>
            <a:endParaRPr lang="en-US" baseline="0" dirty="0"/>
          </a:p>
          <a:p>
            <a:r>
              <a:rPr lang="en-US" baseline="0" dirty="0"/>
              <a:t>Say: Children of all ages love to climb stairs and play on stairs. Infants take special delight in conquering stairs as they improve their motor skills and develop a growing sense of independence. Yet we know how hazardous stairs can be for a toddler without hands-on adult supervision to prevent serious falls. </a:t>
            </a:r>
            <a:endParaRPr lang="en-US" dirty="0"/>
          </a:p>
          <a:p>
            <a:endParaRPr lang="en-US" dirty="0"/>
          </a:p>
          <a:p>
            <a:r>
              <a:rPr lang="en-US" dirty="0"/>
              <a:t>Say:</a:t>
            </a:r>
            <a:r>
              <a:rPr lang="en-US" baseline="0" dirty="0"/>
              <a:t> According to the CDC, 8000 children are treated in ER’s every day for injuries related to falls. That’s nearly 3 million injuries a year.</a:t>
            </a:r>
            <a:endParaRPr lang="en-US" dirty="0"/>
          </a:p>
        </p:txBody>
      </p:sp>
      <p:sp>
        <p:nvSpPr>
          <p:cNvPr id="4" name="Slide Number Placeholder 3"/>
          <p:cNvSpPr>
            <a:spLocks noGrp="1"/>
          </p:cNvSpPr>
          <p:nvPr>
            <p:ph type="sldNum" sz="quarter" idx="10"/>
          </p:nvPr>
        </p:nvSpPr>
        <p:spPr/>
        <p:txBody>
          <a:bodyPr/>
          <a:lstStyle/>
          <a:p>
            <a:fld id="{78B99CEF-D2F5-4DAD-8A93-41F626FDB2E5}" type="slidenum">
              <a:rPr lang="en-US" smtClean="0"/>
              <a:t>27</a:t>
            </a:fld>
            <a:endParaRPr lang="en-US"/>
          </a:p>
        </p:txBody>
      </p:sp>
    </p:spTree>
    <p:extLst>
      <p:ext uri="{BB962C8B-B14F-4D97-AF65-F5344CB8AC3E}">
        <p14:creationId xmlns:p14="http://schemas.microsoft.com/office/powerpoint/2010/main" val="113543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26: Stair</a:t>
            </a:r>
            <a:r>
              <a:rPr lang="en-US" baseline="0" dirty="0"/>
              <a:t> Safety</a:t>
            </a:r>
          </a:p>
          <a:p>
            <a:endParaRPr lang="en-US" baseline="0" dirty="0"/>
          </a:p>
          <a:p>
            <a:r>
              <a:rPr lang="en-US" baseline="0" dirty="0"/>
              <a:t>Say: A baby gate is the easiest and best way to keep infants and toddlers away from the stairs, and will hamper your child’s access even when you’re not watching. Expandable or pressure-mounted gates are easy and temporary to install, but only for use at the bottom of a staircase. If a child pushes or leans against a pressure mounted gate, the child’s weight may cause the gate to slip and fall. A subsequent fall from the top of the stairs poses a far greater danger than a fall at the bottom.</a:t>
            </a:r>
          </a:p>
          <a:p>
            <a:endParaRPr lang="en-US" baseline="0" dirty="0"/>
          </a:p>
          <a:p>
            <a:r>
              <a:rPr lang="en-US" baseline="0" dirty="0"/>
              <a:t>If you need frequent access to the stairs, a hardware mounted gate that can be opened and closed easily with one hand is the best option; it will allow you to carry your child, toys or laundry in one hand and open the gate with the other.</a:t>
            </a:r>
          </a:p>
          <a:p>
            <a:endParaRPr lang="en-US" baseline="0" dirty="0"/>
          </a:p>
          <a:p>
            <a:r>
              <a:rPr lang="en-US" baseline="0" dirty="0"/>
              <a:t>Be aware that the gates themselves can be the cause of injuries, so make sure you remove the gate once your child can climb or open it.  Watch the video to learn more about baby gate safety.</a:t>
            </a:r>
            <a:endParaRPr lang="en-US" dirty="0"/>
          </a:p>
        </p:txBody>
      </p:sp>
      <p:sp>
        <p:nvSpPr>
          <p:cNvPr id="4" name="Slide Number Placeholder 3"/>
          <p:cNvSpPr>
            <a:spLocks noGrp="1"/>
          </p:cNvSpPr>
          <p:nvPr>
            <p:ph type="sldNum" sz="quarter" idx="10"/>
          </p:nvPr>
        </p:nvSpPr>
        <p:spPr/>
        <p:txBody>
          <a:bodyPr/>
          <a:lstStyle/>
          <a:p>
            <a:fld id="{78B99CEF-D2F5-4DAD-8A93-41F626FDB2E5}" type="slidenum">
              <a:rPr lang="en-US" smtClean="0"/>
              <a:t>28</a:t>
            </a:fld>
            <a:endParaRPr lang="en-US"/>
          </a:p>
        </p:txBody>
      </p:sp>
    </p:spTree>
    <p:extLst>
      <p:ext uri="{BB962C8B-B14F-4D97-AF65-F5344CB8AC3E}">
        <p14:creationId xmlns:p14="http://schemas.microsoft.com/office/powerpoint/2010/main" val="113543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the item complies with current safety standards for home playground equipment</a:t>
            </a:r>
          </a:p>
        </p:txBody>
      </p:sp>
      <p:sp>
        <p:nvSpPr>
          <p:cNvPr id="4" name="Slide Number Placeholder 3"/>
          <p:cNvSpPr>
            <a:spLocks noGrp="1"/>
          </p:cNvSpPr>
          <p:nvPr>
            <p:ph type="sldNum" sz="quarter" idx="10"/>
          </p:nvPr>
        </p:nvSpPr>
        <p:spPr/>
        <p:txBody>
          <a:bodyPr/>
          <a:lstStyle/>
          <a:p>
            <a:fld id="{78B99CEF-D2F5-4DAD-8A93-41F626FDB2E5}" type="slidenum">
              <a:rPr lang="en-US" smtClean="0"/>
              <a:t>29</a:t>
            </a:fld>
            <a:endParaRPr lang="en-US"/>
          </a:p>
        </p:txBody>
      </p:sp>
    </p:spTree>
    <p:extLst>
      <p:ext uri="{BB962C8B-B14F-4D97-AF65-F5344CB8AC3E}">
        <p14:creationId xmlns:p14="http://schemas.microsoft.com/office/powerpoint/2010/main" val="4168889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SLIDE 3: What’s the Problem?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Say:</a:t>
            </a:r>
          </a:p>
          <a:p>
            <a:r>
              <a:rPr lang="en-US" sz="1200" kern="1200" dirty="0">
                <a:solidFill>
                  <a:schemeClr val="tx1"/>
                </a:solidFill>
                <a:effectLst/>
                <a:latin typeface="+mn-lt"/>
                <a:ea typeface="+mn-ea"/>
                <a:cs typeface="+mn-cs"/>
              </a:rPr>
              <a:t>Falls are the leading cause of non-fatal injuries for all children ages 0 to 19. Every day, approximately 8,000 children are treated in U.S. emergency rooms for fall-related injuries. This adds up to almost 2.8 million children each year.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B99CEF-D2F5-4DAD-8A93-41F626FDB2E5}" type="slidenum">
              <a:rPr lang="en-US" smtClean="0"/>
              <a:t>3</a:t>
            </a:fld>
            <a:endParaRPr lang="en-US"/>
          </a:p>
        </p:txBody>
      </p:sp>
    </p:spTree>
    <p:extLst>
      <p:ext uri="{BB962C8B-B14F-4D97-AF65-F5344CB8AC3E}">
        <p14:creationId xmlns:p14="http://schemas.microsoft.com/office/powerpoint/2010/main" val="32607939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26:</a:t>
            </a:r>
            <a:r>
              <a:rPr lang="en-US" baseline="0" dirty="0"/>
              <a:t> Sources</a:t>
            </a:r>
            <a:endParaRPr lang="en-US" dirty="0"/>
          </a:p>
        </p:txBody>
      </p:sp>
      <p:sp>
        <p:nvSpPr>
          <p:cNvPr id="4" name="Slide Number Placeholder 3"/>
          <p:cNvSpPr>
            <a:spLocks noGrp="1"/>
          </p:cNvSpPr>
          <p:nvPr>
            <p:ph type="sldNum" sz="quarter" idx="10"/>
          </p:nvPr>
        </p:nvSpPr>
        <p:spPr/>
        <p:txBody>
          <a:bodyPr/>
          <a:lstStyle/>
          <a:p>
            <a:fld id="{78B99CEF-D2F5-4DAD-8A93-41F626FDB2E5}" type="slidenum">
              <a:rPr lang="en-US" smtClean="0"/>
              <a:t>30</a:t>
            </a:fld>
            <a:endParaRPr lang="en-US"/>
          </a:p>
        </p:txBody>
      </p:sp>
    </p:spTree>
    <p:extLst>
      <p:ext uri="{BB962C8B-B14F-4D97-AF65-F5344CB8AC3E}">
        <p14:creationId xmlns:p14="http://schemas.microsoft.com/office/powerpoint/2010/main" val="17133551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27: Questions</a:t>
            </a:r>
          </a:p>
        </p:txBody>
      </p:sp>
      <p:sp>
        <p:nvSpPr>
          <p:cNvPr id="4" name="Slide Number Placeholder 3"/>
          <p:cNvSpPr>
            <a:spLocks noGrp="1"/>
          </p:cNvSpPr>
          <p:nvPr>
            <p:ph type="sldNum" sz="quarter" idx="10"/>
          </p:nvPr>
        </p:nvSpPr>
        <p:spPr/>
        <p:txBody>
          <a:bodyPr/>
          <a:lstStyle/>
          <a:p>
            <a:fld id="{78B99CEF-D2F5-4DAD-8A93-41F626FDB2E5}" type="slidenum">
              <a:rPr lang="en-US" smtClean="0"/>
              <a:t>31</a:t>
            </a:fld>
            <a:endParaRPr lang="en-US"/>
          </a:p>
        </p:txBody>
      </p:sp>
    </p:spTree>
    <p:extLst>
      <p:ext uri="{BB962C8B-B14F-4D97-AF65-F5344CB8AC3E}">
        <p14:creationId xmlns:p14="http://schemas.microsoft.com/office/powerpoint/2010/main" val="11368716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28</a:t>
            </a:r>
            <a:r>
              <a:rPr lang="en-US"/>
              <a:t>: Thank you</a:t>
            </a:r>
          </a:p>
        </p:txBody>
      </p:sp>
      <p:sp>
        <p:nvSpPr>
          <p:cNvPr id="4" name="Slide Number Placeholder 3"/>
          <p:cNvSpPr>
            <a:spLocks noGrp="1"/>
          </p:cNvSpPr>
          <p:nvPr>
            <p:ph type="sldNum" sz="quarter" idx="10"/>
          </p:nvPr>
        </p:nvSpPr>
        <p:spPr/>
        <p:txBody>
          <a:bodyPr/>
          <a:lstStyle/>
          <a:p>
            <a:fld id="{78B99CEF-D2F5-4DAD-8A93-41F626FDB2E5}" type="slidenum">
              <a:rPr lang="en-US" smtClean="0"/>
              <a:t>32</a:t>
            </a:fld>
            <a:endParaRPr lang="en-US"/>
          </a:p>
        </p:txBody>
      </p:sp>
    </p:spTree>
    <p:extLst>
      <p:ext uri="{BB962C8B-B14F-4D97-AF65-F5344CB8AC3E}">
        <p14:creationId xmlns:p14="http://schemas.microsoft.com/office/powerpoint/2010/main" val="345959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4: Television and Furniture </a:t>
            </a:r>
            <a:r>
              <a:rPr lang="en-US" dirty="0" err="1"/>
              <a:t>Tipovers</a:t>
            </a:r>
            <a:endParaRPr lang="en-US" dirty="0"/>
          </a:p>
          <a:p>
            <a:endParaRPr lang="en-US" dirty="0"/>
          </a:p>
          <a:p>
            <a:r>
              <a:rPr lang="en-US" dirty="0"/>
              <a:t>Say: Let’s begin with furniture</a:t>
            </a:r>
            <a:r>
              <a:rPr lang="en-US" baseline="0" dirty="0"/>
              <a:t> and TV </a:t>
            </a:r>
            <a:r>
              <a:rPr lang="en-US" baseline="0" dirty="0" err="1"/>
              <a:t>tipovers</a:t>
            </a:r>
            <a:r>
              <a:rPr lang="en-US" baseline="0" dirty="0"/>
              <a:t>, which have been recognized as a major home safety hazard as TVs get bigger and heavier. Families used to have just one TV that all members of the family enjoyed together, but today you can find TVs in nearly every room of the house, making it harder to supervise children as they play around TVs. And as more families purchase new flat-screen TVs, the old TVs are recycled to bedrooms where children have greater access and even less direct supervision by parents. Unfortunately these old box TVs are often placed on top of dressers that are not secured to the wall – setting the stage for a potential disaster.</a:t>
            </a:r>
          </a:p>
          <a:p>
            <a:endParaRPr lang="en-US" baseline="0" dirty="0"/>
          </a:p>
          <a:p>
            <a:r>
              <a:rPr lang="en-US" baseline="0" dirty="0"/>
              <a:t>But it turns out that most parents just haven’t given much thought to securing their TVs. Let’s see what parents say. (Click on the image to go to a video clip.)</a:t>
            </a:r>
            <a:endParaRPr lang="en-US" dirty="0"/>
          </a:p>
        </p:txBody>
      </p:sp>
      <p:sp>
        <p:nvSpPr>
          <p:cNvPr id="4" name="Slide Number Placeholder 3"/>
          <p:cNvSpPr>
            <a:spLocks noGrp="1"/>
          </p:cNvSpPr>
          <p:nvPr>
            <p:ph type="sldNum" sz="quarter" idx="10"/>
          </p:nvPr>
        </p:nvSpPr>
        <p:spPr/>
        <p:txBody>
          <a:bodyPr/>
          <a:lstStyle/>
          <a:p>
            <a:fld id="{78B99CEF-D2F5-4DAD-8A93-41F626FDB2E5}" type="slidenum">
              <a:rPr lang="en-US" smtClean="0"/>
              <a:t>4</a:t>
            </a:fld>
            <a:endParaRPr lang="en-US"/>
          </a:p>
        </p:txBody>
      </p:sp>
    </p:spTree>
    <p:extLst>
      <p:ext uri="{BB962C8B-B14F-4D97-AF65-F5344CB8AC3E}">
        <p14:creationId xmlns:p14="http://schemas.microsoft.com/office/powerpoint/2010/main" val="1371209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5: TV Safety: Why It Matters</a:t>
            </a:r>
          </a:p>
          <a:p>
            <a:endParaRPr lang="en-US" dirty="0"/>
          </a:p>
          <a:p>
            <a:r>
              <a:rPr lang="en-US" dirty="0"/>
              <a:t>Say: Let’s look at the data</a:t>
            </a:r>
            <a:r>
              <a:rPr lang="en-US" baseline="0" dirty="0"/>
              <a:t> (read the slide)</a:t>
            </a:r>
          </a:p>
          <a:p>
            <a:endParaRPr lang="en-US" baseline="0" dirty="0"/>
          </a:p>
          <a:p>
            <a:r>
              <a:rPr lang="en-US" baseline="0" dirty="0"/>
              <a:t>Say: Although the data covers all children, who is at greatest risk? Why?</a:t>
            </a:r>
          </a:p>
          <a:p>
            <a:endParaRPr lang="en-US" baseline="0" dirty="0"/>
          </a:p>
          <a:p>
            <a:r>
              <a:rPr lang="en-US" baseline="0" dirty="0"/>
              <a:t>Let’s watch a video clip from the Today Show to learn more. (Click on picture to show video clip.)</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8B99CEF-D2F5-4DAD-8A93-41F626FDB2E5}" type="slidenum">
              <a:rPr lang="en-US" smtClean="0"/>
              <a:t>5</a:t>
            </a:fld>
            <a:endParaRPr lang="en-US"/>
          </a:p>
        </p:txBody>
      </p:sp>
    </p:spTree>
    <p:extLst>
      <p:ext uri="{BB962C8B-B14F-4D97-AF65-F5344CB8AC3E}">
        <p14:creationId xmlns:p14="http://schemas.microsoft.com/office/powerpoint/2010/main" val="3613346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6: Who is at</a:t>
            </a:r>
            <a:r>
              <a:rPr lang="en-US" baseline="0" dirty="0"/>
              <a:t> Greatest Risk?</a:t>
            </a:r>
          </a:p>
          <a:p>
            <a:endParaRPr lang="en-US" dirty="0"/>
          </a:p>
          <a:p>
            <a:r>
              <a:rPr lang="en-US" dirty="0"/>
              <a:t>Say: The injuries ER doctors</a:t>
            </a:r>
            <a:r>
              <a:rPr lang="en-US" baseline="0" dirty="0"/>
              <a:t> see from these accidents are horrific. Because of the weight, sharp edges and inherent instability of flat screen TVs, these injuries are occurring far more frequently than ever before. </a:t>
            </a:r>
          </a:p>
          <a:p>
            <a:endParaRPr lang="en-US" baseline="0" dirty="0"/>
          </a:p>
          <a:p>
            <a:r>
              <a:rPr lang="en-US" baseline="0" dirty="0"/>
              <a:t>Say: Toddlers are naturally attracted to the TV images, the buttons, and the sounds – but obviously lack the coordination and judgment to avoid injury if a device begins to fall.</a:t>
            </a:r>
            <a:endParaRPr lang="en-US" dirty="0"/>
          </a:p>
        </p:txBody>
      </p:sp>
      <p:sp>
        <p:nvSpPr>
          <p:cNvPr id="4" name="Slide Number Placeholder 3"/>
          <p:cNvSpPr>
            <a:spLocks noGrp="1"/>
          </p:cNvSpPr>
          <p:nvPr>
            <p:ph type="sldNum" sz="quarter" idx="10"/>
          </p:nvPr>
        </p:nvSpPr>
        <p:spPr/>
        <p:txBody>
          <a:bodyPr/>
          <a:lstStyle/>
          <a:p>
            <a:fld id="{78B99CEF-D2F5-4DAD-8A93-41F626FDB2E5}" type="slidenum">
              <a:rPr lang="en-US" smtClean="0"/>
              <a:t>6</a:t>
            </a:fld>
            <a:endParaRPr lang="en-US"/>
          </a:p>
        </p:txBody>
      </p:sp>
    </p:spTree>
    <p:extLst>
      <p:ext uri="{BB962C8B-B14F-4D97-AF65-F5344CB8AC3E}">
        <p14:creationId xmlns:p14="http://schemas.microsoft.com/office/powerpoint/2010/main" val="3158510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7</a:t>
            </a:r>
          </a:p>
          <a:p>
            <a:endParaRPr lang="en-US" dirty="0"/>
          </a:p>
          <a:p>
            <a:r>
              <a:rPr lang="en-US" dirty="0"/>
              <a:t>Say: As you can see from the pie chart, children 5 and under are far more likely to be injured and, in fact, make up 72% of all injuries related to TV tip-overs. Children ages 6-9 make up 17% of those injuries.</a:t>
            </a:r>
          </a:p>
          <a:p>
            <a:endParaRPr lang="en-US" dirty="0"/>
          </a:p>
          <a:p>
            <a:r>
              <a:rPr lang="en-US" dirty="0"/>
              <a:t>Say: What</a:t>
            </a:r>
            <a:r>
              <a:rPr lang="en-US" baseline="0" dirty="0"/>
              <a:t> are some of the reasons this might be happening? (ask your audience to come up with ideas)</a:t>
            </a:r>
          </a:p>
          <a:p>
            <a:endParaRPr lang="en-US" baseline="0" dirty="0"/>
          </a:p>
          <a:p>
            <a:pPr marL="228600" indent="-228600">
              <a:buAutoNum type="arabicPeriod"/>
            </a:pPr>
            <a:r>
              <a:rPr lang="en-US" baseline="0" dirty="0"/>
              <a:t>Children are attracted to TVs and want to play with the buttons</a:t>
            </a:r>
          </a:p>
          <a:p>
            <a:pPr marL="228600" indent="-228600">
              <a:buAutoNum type="arabicPeriod"/>
            </a:pPr>
            <a:r>
              <a:rPr lang="en-US" baseline="0" dirty="0"/>
              <a:t>Flat screen TVs are unstable and tip easily if they are not secured.</a:t>
            </a:r>
          </a:p>
          <a:p>
            <a:pPr marL="228600" indent="-228600">
              <a:buAutoNum type="arabicPeriod"/>
            </a:pPr>
            <a:r>
              <a:rPr lang="en-US" baseline="0" dirty="0"/>
              <a:t>Children climb up to reach attractive objects that are set on or near TVs. They will climb up on a piece of furniture by pulling out drawers to reach a stuffed animal or other item that interests them, which could cause not only the TV, but the entire piece of heavy furniture to topple over.</a:t>
            </a:r>
          </a:p>
          <a:p>
            <a:pPr marL="228600" indent="-228600">
              <a:buAutoNum type="arabicPeriod"/>
            </a:pPr>
            <a:r>
              <a:rPr lang="en-US" baseline="0" dirty="0"/>
              <a:t>There are more TVs in different rooms of the home, so young children have more access</a:t>
            </a:r>
          </a:p>
          <a:p>
            <a:pPr marL="228600" indent="-228600">
              <a:buAutoNum type="arabicPeriod"/>
            </a:pPr>
            <a:r>
              <a:rPr lang="en-US" baseline="0" dirty="0"/>
              <a:t>Young children copy what they see adults doing. If they see you controlling the TV, they want to do the same thing.</a:t>
            </a:r>
          </a:p>
          <a:p>
            <a:pPr marL="228600" indent="-228600">
              <a:buAutoNum type="arabicPeriod"/>
            </a:pPr>
            <a:r>
              <a:rPr lang="en-US" baseline="0" dirty="0"/>
              <a:t>Children rough house and wrestle – they can accidentally knock over an unsecured TV.</a:t>
            </a:r>
          </a:p>
          <a:p>
            <a:pPr marL="228600" indent="-228600">
              <a:buAutoNum type="arabicPeriod"/>
            </a:pPr>
            <a:r>
              <a:rPr lang="en-US" baseline="0" dirty="0"/>
              <a:t>A playful dog can easily jump and knock over a TV.</a:t>
            </a:r>
          </a:p>
          <a:p>
            <a:pPr marL="0" indent="0">
              <a:buNone/>
            </a:pPr>
            <a:endParaRPr lang="en-US" dirty="0"/>
          </a:p>
        </p:txBody>
      </p:sp>
      <p:sp>
        <p:nvSpPr>
          <p:cNvPr id="4" name="Slide Number Placeholder 3"/>
          <p:cNvSpPr>
            <a:spLocks noGrp="1"/>
          </p:cNvSpPr>
          <p:nvPr>
            <p:ph type="sldNum" sz="quarter" idx="10"/>
          </p:nvPr>
        </p:nvSpPr>
        <p:spPr/>
        <p:txBody>
          <a:bodyPr/>
          <a:lstStyle/>
          <a:p>
            <a:fld id="{78B99CEF-D2F5-4DAD-8A93-41F626FDB2E5}" type="slidenum">
              <a:rPr lang="en-US" smtClean="0"/>
              <a:t>7</a:t>
            </a:fld>
            <a:endParaRPr lang="en-US"/>
          </a:p>
        </p:txBody>
      </p:sp>
    </p:spTree>
    <p:extLst>
      <p:ext uri="{BB962C8B-B14F-4D97-AF65-F5344CB8AC3E}">
        <p14:creationId xmlns:p14="http://schemas.microsoft.com/office/powerpoint/2010/main" val="1443750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8</a:t>
            </a:r>
          </a:p>
          <a:p>
            <a:endParaRPr lang="en-US" dirty="0"/>
          </a:p>
          <a:p>
            <a:r>
              <a:rPr lang="en-US" dirty="0"/>
              <a:t>Say:</a:t>
            </a:r>
            <a:r>
              <a:rPr lang="en-US" baseline="0" dirty="0"/>
              <a:t> Flat screen TVs are inherently unstable and top-heavy with small, narrow platforms. An unsecured flat screen TV is far easier to pull over than an old, heavy box TV.</a:t>
            </a:r>
          </a:p>
          <a:p>
            <a:endParaRPr lang="en-US" baseline="0" dirty="0"/>
          </a:p>
          <a:p>
            <a:r>
              <a:rPr lang="en-US" baseline="0" dirty="0"/>
              <a:t>We know that most accidents occur in the living room between the hours of 4-8 pm.  That is when mom or dad is preparing dinner, the baby might be cranky, and the kids are burning off energy from a day in the classroom…the hours between 4 and 8 pm are busy times for families when there is a lot of activity going on and parents are distracted.</a:t>
            </a:r>
          </a:p>
          <a:p>
            <a:endParaRPr lang="en-US" baseline="0" dirty="0"/>
          </a:p>
          <a:p>
            <a:r>
              <a:rPr lang="en-US" baseline="0" dirty="0"/>
              <a:t>It is interesting that 70% of respondents reported no impetus for the tip-over. It could be that no parent or caregiver was in the room when it occurred, or that a cord was tripped over or pulled.</a:t>
            </a:r>
          </a:p>
          <a:p>
            <a:endParaRPr lang="en-US" baseline="0" dirty="0"/>
          </a:p>
        </p:txBody>
      </p:sp>
      <p:sp>
        <p:nvSpPr>
          <p:cNvPr id="4" name="Slide Number Placeholder 3"/>
          <p:cNvSpPr>
            <a:spLocks noGrp="1"/>
          </p:cNvSpPr>
          <p:nvPr>
            <p:ph type="sldNum" sz="quarter" idx="10"/>
          </p:nvPr>
        </p:nvSpPr>
        <p:spPr/>
        <p:txBody>
          <a:bodyPr/>
          <a:lstStyle/>
          <a:p>
            <a:fld id="{78B99CEF-D2F5-4DAD-8A93-41F626FDB2E5}" type="slidenum">
              <a:rPr lang="en-US" smtClean="0"/>
              <a:t>8</a:t>
            </a:fld>
            <a:endParaRPr lang="en-US"/>
          </a:p>
        </p:txBody>
      </p:sp>
    </p:spTree>
    <p:extLst>
      <p:ext uri="{BB962C8B-B14F-4D97-AF65-F5344CB8AC3E}">
        <p14:creationId xmlns:p14="http://schemas.microsoft.com/office/powerpoint/2010/main" val="2529821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a:t>
            </a:r>
            <a:r>
              <a:rPr lang="en-US" baseline="0" dirty="0"/>
              <a:t> 9: Proven Interventions</a:t>
            </a:r>
          </a:p>
          <a:p>
            <a:endParaRPr lang="en-US" dirty="0"/>
          </a:p>
          <a:p>
            <a:r>
              <a:rPr lang="en-US" dirty="0"/>
              <a:t>Say: The solution to TV </a:t>
            </a:r>
            <a:r>
              <a:rPr lang="en-US" dirty="0" err="1"/>
              <a:t>tipovers</a:t>
            </a:r>
            <a:r>
              <a:rPr lang="en-US" dirty="0"/>
              <a:t> is a simple one. Parents and caregivers must take the time to secure their TVs!</a:t>
            </a:r>
          </a:p>
          <a:p>
            <a:endParaRPr lang="en-US" dirty="0"/>
          </a:p>
          <a:p>
            <a:r>
              <a:rPr lang="en-US" dirty="0"/>
              <a:t>Do: In a parent workshop</a:t>
            </a:r>
            <a:r>
              <a:rPr lang="en-US" baseline="0" dirty="0"/>
              <a:t> it is ideal to demonstrate how to secure a piece of furniture or your TV.  Go to your local hardware store to explain how you are trying to educate families about the dangers of furniture and TV tip-overs. Invite a local hardware store owner to come to a parent workshop to demonstrate how to attach a TV to a wall or secure a piece of heavy furniture.</a:t>
            </a:r>
            <a:endParaRPr lang="en-US" dirty="0"/>
          </a:p>
          <a:p>
            <a:endParaRPr lang="en-US" dirty="0"/>
          </a:p>
          <a:p>
            <a:r>
              <a:rPr lang="en-US" dirty="0"/>
              <a:t>Say: All flat-screen TVs can be mounted to the wall and often come with wall-mounting</a:t>
            </a:r>
            <a:r>
              <a:rPr lang="en-US" baseline="0" dirty="0"/>
              <a:t> equipment and directions. Top-heavy furniture can be secured to the wall with brackets, braces or wall straps.</a:t>
            </a:r>
          </a:p>
          <a:p>
            <a:endParaRPr lang="en-US" baseline="0" dirty="0"/>
          </a:p>
          <a:p>
            <a:r>
              <a:rPr lang="en-US" baseline="0" dirty="0"/>
              <a:t>Another good intervention is to install stops on dresser drawers to prevent them from being pulled all the way out – which can lead to a furniture tip-over. Drawer stops can be purchased at any hardware store inexpensively.</a:t>
            </a:r>
          </a:p>
          <a:p>
            <a:endParaRPr lang="en-US" baseline="0" dirty="0"/>
          </a:p>
          <a:p>
            <a:r>
              <a:rPr lang="en-US" baseline="0" dirty="0"/>
              <a:t>The older, heavier TVs that cannot be mounted easily should be placed on lower shelves.</a:t>
            </a:r>
          </a:p>
          <a:p>
            <a:endParaRPr lang="en-US" baseline="0" dirty="0"/>
          </a:p>
          <a:p>
            <a:r>
              <a:rPr lang="en-US" baseline="0" dirty="0"/>
              <a:t>Never place objects that are attractive to kids – like remote controls, food, candy, toys – on top of furniture that is not secured. Those objects can be an incentive for climbing.</a:t>
            </a:r>
            <a:endParaRPr lang="en-US" dirty="0"/>
          </a:p>
        </p:txBody>
      </p:sp>
      <p:sp>
        <p:nvSpPr>
          <p:cNvPr id="4" name="Slide Number Placeholder 3"/>
          <p:cNvSpPr>
            <a:spLocks noGrp="1"/>
          </p:cNvSpPr>
          <p:nvPr>
            <p:ph type="sldNum" sz="quarter" idx="10"/>
          </p:nvPr>
        </p:nvSpPr>
        <p:spPr/>
        <p:txBody>
          <a:bodyPr/>
          <a:lstStyle/>
          <a:p>
            <a:fld id="{78B99CEF-D2F5-4DAD-8A93-41F626FDB2E5}" type="slidenum">
              <a:rPr lang="en-US" smtClean="0"/>
              <a:t>9</a:t>
            </a:fld>
            <a:endParaRPr lang="en-US"/>
          </a:p>
        </p:txBody>
      </p:sp>
    </p:spTree>
    <p:extLst>
      <p:ext uri="{BB962C8B-B14F-4D97-AF65-F5344CB8AC3E}">
        <p14:creationId xmlns:p14="http://schemas.microsoft.com/office/powerpoint/2010/main" val="2334065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09800"/>
            <a:ext cx="7772400" cy="1066800"/>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371600" y="4114800"/>
            <a:ext cx="6400800" cy="1447800"/>
          </a:xfrm>
          <a:prstGeom prst="rect">
            <a:avLst/>
          </a:prstGeo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b="1"/>
            </a:lvl1pPr>
          </a:lstStyle>
          <a:p>
            <a:fld id="{9B84F02E-A532-48BA-8418-F680C146347E}"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rot="16200000">
            <a:off x="4554832" y="2988968"/>
            <a:ext cx="186736" cy="1066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5105400"/>
            <a:ext cx="914400" cy="783570"/>
          </a:xfrm>
          <a:prstGeom prst="rect">
            <a:avLst/>
          </a:prstGeom>
        </p:spPr>
      </p:pic>
    </p:spTree>
    <p:extLst>
      <p:ext uri="{BB962C8B-B14F-4D97-AF65-F5344CB8AC3E}">
        <p14:creationId xmlns:p14="http://schemas.microsoft.com/office/powerpoint/2010/main" val="3922376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4F02E-A532-48BA-8418-F680C146347E}" type="slidenum">
              <a:rPr lang="en-US" smtClean="0"/>
              <a:t>‹#›</a:t>
            </a:fld>
            <a:endParaRPr lang="en-US"/>
          </a:p>
        </p:txBody>
      </p:sp>
    </p:spTree>
    <p:extLst>
      <p:ext uri="{BB962C8B-B14F-4D97-AF65-F5344CB8AC3E}">
        <p14:creationId xmlns:p14="http://schemas.microsoft.com/office/powerpoint/2010/main" val="1208753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4F02E-A532-48BA-8418-F680C146347E}" type="slidenum">
              <a:rPr lang="en-US" smtClean="0"/>
              <a:t>‹#›</a:t>
            </a:fld>
            <a:endParaRPr lang="en-US"/>
          </a:p>
        </p:txBody>
      </p:sp>
    </p:spTree>
    <p:extLst>
      <p:ext uri="{BB962C8B-B14F-4D97-AF65-F5344CB8AC3E}">
        <p14:creationId xmlns:p14="http://schemas.microsoft.com/office/powerpoint/2010/main" val="1159337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44A18-1F8E-41B9-A933-DCF8E9A5801E}" type="slidenum">
              <a:rPr lang="en-US" smtClean="0"/>
              <a:t>‹#›</a:t>
            </a:fld>
            <a:endParaRPr lang="en-US"/>
          </a:p>
        </p:txBody>
      </p:sp>
    </p:spTree>
    <p:extLst>
      <p:ext uri="{BB962C8B-B14F-4D97-AF65-F5344CB8AC3E}">
        <p14:creationId xmlns:p14="http://schemas.microsoft.com/office/powerpoint/2010/main" val="14976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44A18-1F8E-41B9-A933-DCF8E9A5801E}" type="slidenum">
              <a:rPr lang="en-US" smtClean="0"/>
              <a:t>‹#›</a:t>
            </a:fld>
            <a:endParaRPr lang="en-US"/>
          </a:p>
        </p:txBody>
      </p:sp>
    </p:spTree>
    <p:extLst>
      <p:ext uri="{BB962C8B-B14F-4D97-AF65-F5344CB8AC3E}">
        <p14:creationId xmlns:p14="http://schemas.microsoft.com/office/powerpoint/2010/main" val="3192710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44A18-1F8E-41B9-A933-DCF8E9A5801E}" type="slidenum">
              <a:rPr lang="en-US" smtClean="0"/>
              <a:t>‹#›</a:t>
            </a:fld>
            <a:endParaRPr lang="en-US"/>
          </a:p>
        </p:txBody>
      </p:sp>
    </p:spTree>
    <p:extLst>
      <p:ext uri="{BB962C8B-B14F-4D97-AF65-F5344CB8AC3E}">
        <p14:creationId xmlns:p14="http://schemas.microsoft.com/office/powerpoint/2010/main" val="2052439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44A18-1F8E-41B9-A933-DCF8E9A5801E}" type="slidenum">
              <a:rPr lang="en-US" smtClean="0"/>
              <a:t>‹#›</a:t>
            </a:fld>
            <a:endParaRPr lang="en-US"/>
          </a:p>
        </p:txBody>
      </p:sp>
    </p:spTree>
    <p:extLst>
      <p:ext uri="{BB962C8B-B14F-4D97-AF65-F5344CB8AC3E}">
        <p14:creationId xmlns:p14="http://schemas.microsoft.com/office/powerpoint/2010/main" val="1954289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844A18-1F8E-41B9-A933-DCF8E9A5801E}" type="slidenum">
              <a:rPr lang="en-US" smtClean="0"/>
              <a:t>‹#›</a:t>
            </a:fld>
            <a:endParaRPr lang="en-US"/>
          </a:p>
        </p:txBody>
      </p:sp>
    </p:spTree>
    <p:extLst>
      <p:ext uri="{BB962C8B-B14F-4D97-AF65-F5344CB8AC3E}">
        <p14:creationId xmlns:p14="http://schemas.microsoft.com/office/powerpoint/2010/main" val="2659167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844A18-1F8E-41B9-A933-DCF8E9A5801E}" type="slidenum">
              <a:rPr lang="en-US" smtClean="0"/>
              <a:t>‹#›</a:t>
            </a:fld>
            <a:endParaRPr lang="en-US"/>
          </a:p>
        </p:txBody>
      </p:sp>
    </p:spTree>
    <p:extLst>
      <p:ext uri="{BB962C8B-B14F-4D97-AF65-F5344CB8AC3E}">
        <p14:creationId xmlns:p14="http://schemas.microsoft.com/office/powerpoint/2010/main" val="2586764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844A18-1F8E-41B9-A933-DCF8E9A5801E}" type="slidenum">
              <a:rPr lang="en-US" smtClean="0"/>
              <a:t>‹#›</a:t>
            </a:fld>
            <a:endParaRPr lang="en-US"/>
          </a:p>
        </p:txBody>
      </p:sp>
    </p:spTree>
    <p:extLst>
      <p:ext uri="{BB962C8B-B14F-4D97-AF65-F5344CB8AC3E}">
        <p14:creationId xmlns:p14="http://schemas.microsoft.com/office/powerpoint/2010/main" val="2415236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44A18-1F8E-41B9-A933-DCF8E9A5801E}" type="slidenum">
              <a:rPr lang="en-US" smtClean="0"/>
              <a:t>‹#›</a:t>
            </a:fld>
            <a:endParaRPr lang="en-US"/>
          </a:p>
        </p:txBody>
      </p:sp>
    </p:spTree>
    <p:extLst>
      <p:ext uri="{BB962C8B-B14F-4D97-AF65-F5344CB8AC3E}">
        <p14:creationId xmlns:p14="http://schemas.microsoft.com/office/powerpoint/2010/main" val="406918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38200"/>
          </a:xfrm>
          <a:prstGeom prst="rect">
            <a:avLst/>
          </a:prstGeom>
        </p:spPr>
        <p:txBody>
          <a:bodyPr>
            <a:normAutofit/>
          </a:bodyPr>
          <a:lstStyle>
            <a:lvl1pPr algn="ctr">
              <a:defRPr sz="4000" b="1">
                <a:solidFill>
                  <a:srgbClr val="0095DA"/>
                </a:solidFill>
              </a:defRPr>
            </a:lvl1pPr>
          </a:lstStyle>
          <a:p>
            <a:r>
              <a:rPr lang="en-US"/>
              <a:t>Click to edit Master title style</a:t>
            </a:r>
            <a:endParaRPr lang="en-US" dirty="0"/>
          </a:p>
        </p:txBody>
      </p:sp>
      <p:sp>
        <p:nvSpPr>
          <p:cNvPr id="3" name="Content Placeholder 2"/>
          <p:cNvSpPr>
            <a:spLocks noGrp="1"/>
          </p:cNvSpPr>
          <p:nvPr>
            <p:ph idx="1"/>
          </p:nvPr>
        </p:nvSpPr>
        <p:spPr>
          <a:xfrm>
            <a:off x="1295401" y="1600200"/>
            <a:ext cx="6705599" cy="4525963"/>
          </a:xfrm>
          <a:prstGeom prst="rect">
            <a:avLst/>
          </a:prstGeom>
        </p:spPr>
        <p:txBody>
          <a:bodyPr>
            <a:normAutofit/>
          </a:bodyPr>
          <a:lstStyle>
            <a:lvl1pPr marL="342900" indent="-342900">
              <a:buClr>
                <a:srgbClr val="7EB242"/>
              </a:buClr>
              <a:buFont typeface="Calibri" pitchFamily="34" charset="0"/>
              <a:buChar char="•"/>
              <a:defRPr sz="2400">
                <a:solidFill>
                  <a:srgbClr val="4D616C"/>
                </a:solidFill>
              </a:defRPr>
            </a:lvl1pPr>
            <a:lvl2pPr marL="742950" indent="-285750">
              <a:buClr>
                <a:srgbClr val="EF374E"/>
              </a:buClr>
              <a:buFont typeface="Arial" pitchFamily="34" charset="0"/>
              <a:buChar char="•"/>
              <a:defRPr sz="2000">
                <a:solidFill>
                  <a:srgbClr val="4D616C"/>
                </a:solidFill>
              </a:defRPr>
            </a:lvl2pPr>
            <a:lvl3pPr>
              <a:buClr>
                <a:srgbClr val="FCB316"/>
              </a:buClr>
              <a:defRPr sz="1800">
                <a:solidFill>
                  <a:srgbClr val="4D616C"/>
                </a:solidFill>
              </a:defRPr>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sz="1200">
                <a:solidFill>
                  <a:srgbClr val="FFFFFF"/>
                </a:solidFill>
              </a:defRPr>
            </a:lvl1pPr>
          </a:lstStyle>
          <a:p>
            <a:fld id="{3A7B9F9F-9C84-43A4-A70F-C0C4DFF00504}" type="slidenum">
              <a:rPr lang="en-US" smtClean="0"/>
              <a:pPr/>
              <a:t>‹#›</a:t>
            </a:fld>
            <a:endParaRPr lang="en-US" dirty="0"/>
          </a:p>
        </p:txBody>
      </p:sp>
      <p:sp>
        <p:nvSpPr>
          <p:cNvPr id="8" name="Rectangle 7"/>
          <p:cNvSpPr/>
          <p:nvPr userDrawn="1"/>
        </p:nvSpPr>
        <p:spPr>
          <a:xfrm>
            <a:off x="1371600" y="1255373"/>
            <a:ext cx="7772400" cy="45719"/>
          </a:xfrm>
          <a:prstGeom prst="rect">
            <a:avLst/>
          </a:prstGeom>
          <a:solidFill>
            <a:srgbClr val="0095D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stretch>
            <a:fillRect/>
          </a:stretch>
        </p:blipFill>
        <p:spPr>
          <a:xfrm rot="16200000">
            <a:off x="592432" y="744832"/>
            <a:ext cx="186736" cy="1066800"/>
          </a:xfrm>
          <a:prstGeom prst="rect">
            <a:avLst/>
          </a:prstGeom>
        </p:spPr>
      </p:pic>
    </p:spTree>
    <p:extLst>
      <p:ext uri="{BB962C8B-B14F-4D97-AF65-F5344CB8AC3E}">
        <p14:creationId xmlns:p14="http://schemas.microsoft.com/office/powerpoint/2010/main" val="3015375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44A18-1F8E-41B9-A933-DCF8E9A5801E}" type="slidenum">
              <a:rPr lang="en-US" smtClean="0"/>
              <a:t>‹#›</a:t>
            </a:fld>
            <a:endParaRPr lang="en-US"/>
          </a:p>
        </p:txBody>
      </p:sp>
    </p:spTree>
    <p:extLst>
      <p:ext uri="{BB962C8B-B14F-4D97-AF65-F5344CB8AC3E}">
        <p14:creationId xmlns:p14="http://schemas.microsoft.com/office/powerpoint/2010/main" val="1286452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44A18-1F8E-41B9-A933-DCF8E9A5801E}" type="slidenum">
              <a:rPr lang="en-US" smtClean="0"/>
              <a:t>‹#›</a:t>
            </a:fld>
            <a:endParaRPr lang="en-US"/>
          </a:p>
        </p:txBody>
      </p:sp>
    </p:spTree>
    <p:extLst>
      <p:ext uri="{BB962C8B-B14F-4D97-AF65-F5344CB8AC3E}">
        <p14:creationId xmlns:p14="http://schemas.microsoft.com/office/powerpoint/2010/main" val="2816579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44A18-1F8E-41B9-A933-DCF8E9A5801E}" type="slidenum">
              <a:rPr lang="en-US" smtClean="0"/>
              <a:t>‹#›</a:t>
            </a:fld>
            <a:endParaRPr lang="en-US"/>
          </a:p>
        </p:txBody>
      </p:sp>
    </p:spTree>
    <p:extLst>
      <p:ext uri="{BB962C8B-B14F-4D97-AF65-F5344CB8AC3E}">
        <p14:creationId xmlns:p14="http://schemas.microsoft.com/office/powerpoint/2010/main" val="13854166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844A18-1F8E-41B9-A933-DCF8E9A5801E}" type="slidenum">
              <a:rPr lang="en-US" smtClean="0"/>
              <a:t>‹#›</a:t>
            </a:fld>
            <a:endParaRPr lang="en-US"/>
          </a:p>
        </p:txBody>
      </p:sp>
    </p:spTree>
    <p:extLst>
      <p:ext uri="{BB962C8B-B14F-4D97-AF65-F5344CB8AC3E}">
        <p14:creationId xmlns:p14="http://schemas.microsoft.com/office/powerpoint/2010/main" val="4215399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4F02E-A532-48BA-8418-F680C146347E}" type="slidenum">
              <a:rPr lang="en-US" smtClean="0"/>
              <a:t>‹#›</a:t>
            </a:fld>
            <a:endParaRPr lang="en-US"/>
          </a:p>
        </p:txBody>
      </p:sp>
    </p:spTree>
    <p:extLst>
      <p:ext uri="{BB962C8B-B14F-4D97-AF65-F5344CB8AC3E}">
        <p14:creationId xmlns:p14="http://schemas.microsoft.com/office/powerpoint/2010/main" val="37181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4F02E-A532-48BA-8418-F680C146347E}" type="slidenum">
              <a:rPr lang="en-US" smtClean="0"/>
              <a:t>‹#›</a:t>
            </a:fld>
            <a:endParaRPr lang="en-US"/>
          </a:p>
        </p:txBody>
      </p:sp>
    </p:spTree>
    <p:extLst>
      <p:ext uri="{BB962C8B-B14F-4D97-AF65-F5344CB8AC3E}">
        <p14:creationId xmlns:p14="http://schemas.microsoft.com/office/powerpoint/2010/main" val="3571884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84F02E-A532-48BA-8418-F680C146347E}" type="slidenum">
              <a:rPr lang="en-US" smtClean="0"/>
              <a:t>‹#›</a:t>
            </a:fld>
            <a:endParaRPr lang="en-US"/>
          </a:p>
        </p:txBody>
      </p:sp>
    </p:spTree>
    <p:extLst>
      <p:ext uri="{BB962C8B-B14F-4D97-AF65-F5344CB8AC3E}">
        <p14:creationId xmlns:p14="http://schemas.microsoft.com/office/powerpoint/2010/main" val="467058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84F02E-A532-48BA-8418-F680C146347E}" type="slidenum">
              <a:rPr lang="en-US" smtClean="0"/>
              <a:t>‹#›</a:t>
            </a:fld>
            <a:endParaRPr lang="en-US"/>
          </a:p>
        </p:txBody>
      </p:sp>
    </p:spTree>
    <p:extLst>
      <p:ext uri="{BB962C8B-B14F-4D97-AF65-F5344CB8AC3E}">
        <p14:creationId xmlns:p14="http://schemas.microsoft.com/office/powerpoint/2010/main" val="1866690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84F02E-A532-48BA-8418-F680C146347E}" type="slidenum">
              <a:rPr lang="en-US" smtClean="0"/>
              <a:t>‹#›</a:t>
            </a:fld>
            <a:endParaRPr lang="en-US"/>
          </a:p>
        </p:txBody>
      </p:sp>
    </p:spTree>
    <p:extLst>
      <p:ext uri="{BB962C8B-B14F-4D97-AF65-F5344CB8AC3E}">
        <p14:creationId xmlns:p14="http://schemas.microsoft.com/office/powerpoint/2010/main" val="1843787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4F02E-A532-48BA-8418-F680C146347E}" type="slidenum">
              <a:rPr lang="en-US" smtClean="0"/>
              <a:t>‹#›</a:t>
            </a:fld>
            <a:endParaRPr lang="en-US"/>
          </a:p>
        </p:txBody>
      </p:sp>
    </p:spTree>
    <p:extLst>
      <p:ext uri="{BB962C8B-B14F-4D97-AF65-F5344CB8AC3E}">
        <p14:creationId xmlns:p14="http://schemas.microsoft.com/office/powerpoint/2010/main" val="3255228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4F02E-A532-48BA-8418-F680C146347E}" type="slidenum">
              <a:rPr lang="en-US" smtClean="0"/>
              <a:t>‹#›</a:t>
            </a:fld>
            <a:endParaRPr lang="en-US"/>
          </a:p>
        </p:txBody>
      </p:sp>
    </p:spTree>
    <p:extLst>
      <p:ext uri="{BB962C8B-B14F-4D97-AF65-F5344CB8AC3E}">
        <p14:creationId xmlns:p14="http://schemas.microsoft.com/office/powerpoint/2010/main" val="493696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096000"/>
            <a:ext cx="9144000" cy="762000"/>
          </a:xfrm>
          <a:prstGeom prst="rect">
            <a:avLst/>
          </a:prstGeom>
          <a:solidFill>
            <a:srgbClr val="0095D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bg1"/>
                </a:solidFill>
              </a:defRPr>
            </a:lvl1pPr>
          </a:lstStyle>
          <a:p>
            <a:fld id="{9B84F02E-A532-48BA-8418-F680C146347E}" type="slidenum">
              <a:rPr lang="en-US" smtClean="0"/>
              <a:pPr/>
              <a:t>‹#›</a:t>
            </a:fld>
            <a:endParaRPr lang="en-US" dirty="0"/>
          </a:p>
        </p:txBody>
      </p:sp>
    </p:spTree>
    <p:extLst>
      <p:ext uri="{BB962C8B-B14F-4D97-AF65-F5344CB8AC3E}">
        <p14:creationId xmlns:p14="http://schemas.microsoft.com/office/powerpoint/2010/main" val="2651366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000" b="1" kern="1200">
          <a:solidFill>
            <a:srgbClr val="0095DA"/>
          </a:solidFill>
          <a:latin typeface="+mj-lt"/>
          <a:ea typeface="+mj-ea"/>
          <a:cs typeface="+mj-cs"/>
        </a:defRPr>
      </a:lvl1pPr>
    </p:titleStyle>
    <p:bodyStyle>
      <a:lvl1pPr marL="342900" indent="-342900" algn="l" defTabSz="914400" rtl="0" eaLnBrk="1" latinLnBrk="0" hangingPunct="1">
        <a:spcBef>
          <a:spcPct val="20000"/>
        </a:spcBef>
        <a:buClr>
          <a:srgbClr val="7EB242"/>
        </a:buClr>
        <a:buFont typeface="Arial" pitchFamily="34" charset="0"/>
        <a:buChar char="•"/>
        <a:defRPr sz="3200" kern="1200">
          <a:solidFill>
            <a:srgbClr val="4D616C"/>
          </a:solidFill>
          <a:latin typeface="+mn-lt"/>
          <a:ea typeface="+mn-ea"/>
          <a:cs typeface="+mn-cs"/>
        </a:defRPr>
      </a:lvl1pPr>
      <a:lvl2pPr marL="742950" indent="-285750" algn="l" defTabSz="914400" rtl="0" eaLnBrk="1" latinLnBrk="0" hangingPunct="1">
        <a:spcBef>
          <a:spcPct val="20000"/>
        </a:spcBef>
        <a:buClr>
          <a:srgbClr val="EF374E"/>
        </a:buClr>
        <a:buFont typeface="Arial" pitchFamily="34" charset="0"/>
        <a:buChar char="•"/>
        <a:defRPr sz="2800" kern="1200">
          <a:solidFill>
            <a:srgbClr val="4D616C"/>
          </a:solidFill>
          <a:latin typeface="+mn-lt"/>
          <a:ea typeface="+mn-ea"/>
          <a:cs typeface="+mn-cs"/>
        </a:defRPr>
      </a:lvl2pPr>
      <a:lvl3pPr marL="1143000" indent="-228600" algn="l" defTabSz="914400" rtl="0" eaLnBrk="1" latinLnBrk="0" hangingPunct="1">
        <a:spcBef>
          <a:spcPct val="20000"/>
        </a:spcBef>
        <a:buClr>
          <a:srgbClr val="FCB316"/>
        </a:buClr>
        <a:buFont typeface="Arial" pitchFamily="34" charset="0"/>
        <a:buChar char="•"/>
        <a:defRPr sz="2400" kern="1200">
          <a:solidFill>
            <a:srgbClr val="4D616C"/>
          </a:solidFill>
          <a:latin typeface="+mn-lt"/>
          <a:ea typeface="+mn-ea"/>
          <a:cs typeface="+mn-cs"/>
        </a:defRPr>
      </a:lvl3pPr>
      <a:lvl4pPr marL="1600200" indent="-228600" algn="l" defTabSz="914400" rtl="0" eaLnBrk="1" latinLnBrk="0" hangingPunct="1">
        <a:spcBef>
          <a:spcPct val="20000"/>
        </a:spcBef>
        <a:buClr>
          <a:srgbClr val="4D616C"/>
        </a:buClr>
        <a:buFont typeface="Arial" pitchFamily="34" charset="0"/>
        <a:buChar char="•"/>
        <a:defRPr sz="2000" kern="1200">
          <a:solidFill>
            <a:srgbClr val="4D616C"/>
          </a:solidFill>
          <a:latin typeface="+mn-lt"/>
          <a:ea typeface="+mn-ea"/>
          <a:cs typeface="+mn-cs"/>
        </a:defRPr>
      </a:lvl4pPr>
      <a:lvl5pPr marL="2057400" indent="-228600" algn="l" defTabSz="914400" rtl="0" eaLnBrk="1" latinLnBrk="0" hangingPunct="1">
        <a:spcBef>
          <a:spcPct val="20000"/>
        </a:spcBef>
        <a:buClr>
          <a:srgbClr val="0095DA"/>
        </a:buClr>
        <a:buFont typeface="Arial" pitchFamily="34" charset="0"/>
        <a:buChar char="•"/>
        <a:defRPr sz="2000" kern="1200">
          <a:solidFill>
            <a:srgbClr val="4D616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844A18-1F8E-41B9-A933-DCF8E9A5801E}" type="slidenum">
              <a:rPr lang="en-US" smtClean="0"/>
              <a:t>‹#›</a:t>
            </a:fld>
            <a:endParaRPr lang="en-US"/>
          </a:p>
        </p:txBody>
      </p:sp>
    </p:spTree>
    <p:extLst>
      <p:ext uri="{BB962C8B-B14F-4D97-AF65-F5344CB8AC3E}">
        <p14:creationId xmlns:p14="http://schemas.microsoft.com/office/powerpoint/2010/main" val="24595134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LqQDeTXtJq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youtube.com/watch?v=LqQDeTXtJq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U7NKhANMsoQ"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youtu.be/U7NKhANMsoQ" TargetMode="Externa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hyperlink" Target="http://www.ksat.com/news/children-still-dying-from-window-blind-cord-hazard"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LSk4Aa-4558"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picenter.cdph.ca.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mparker@llu.edu"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safekidscalifornia.org/" TargetMode="External"/><Relationship Id="rId4" Type="http://schemas.openxmlformats.org/officeDocument/2006/relationships/hyperlink" Target="mailto:ksmith@thecapcenter.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09e4ZJLbpJ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youtu.be/09e4ZJLbpJ4"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45-n2Y75Tyw"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youtu.be/45-n2Y75Tyw"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295400"/>
            <a:ext cx="7772400" cy="1295400"/>
          </a:xfrm>
        </p:spPr>
        <p:txBody>
          <a:bodyPr/>
          <a:lstStyle/>
          <a:p>
            <a:r>
              <a:rPr lang="en-US" dirty="0"/>
              <a:t>Smart Parents, Safe Kids</a:t>
            </a:r>
            <a:br>
              <a:rPr lang="en-US" dirty="0"/>
            </a:br>
            <a:r>
              <a:rPr lang="en-US" sz="3200" dirty="0"/>
              <a:t>Prevention of Falls</a:t>
            </a:r>
            <a:br>
              <a:rPr lang="en-US" sz="3200" dirty="0"/>
            </a:br>
            <a:endParaRPr lang="en-US" sz="32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41" y="4724400"/>
            <a:ext cx="1351579" cy="1293876"/>
          </a:xfrm>
          <a:prstGeom prst="rect">
            <a:avLst/>
          </a:prstGeom>
        </p:spPr>
      </p:pic>
      <p:sp>
        <p:nvSpPr>
          <p:cNvPr id="3" name="TextBox 2"/>
          <p:cNvSpPr txBox="1"/>
          <p:nvPr/>
        </p:nvSpPr>
        <p:spPr>
          <a:xfrm>
            <a:off x="1981200" y="4343400"/>
            <a:ext cx="6248400" cy="923330"/>
          </a:xfrm>
          <a:prstGeom prst="rect">
            <a:avLst/>
          </a:prstGeom>
          <a:noFill/>
        </p:spPr>
        <p:txBody>
          <a:bodyPr wrap="square" rtlCol="0">
            <a:spAutoFit/>
          </a:bodyPr>
          <a:lstStyle/>
          <a:p>
            <a:r>
              <a:rPr lang="en-US" b="1" dirty="0">
                <a:solidFill>
                  <a:schemeClr val="accent1"/>
                </a:solidFill>
              </a:rPr>
              <a:t>Expert Presenter:  </a:t>
            </a:r>
            <a:r>
              <a:rPr lang="en-US" b="1" dirty="0">
                <a:solidFill>
                  <a:srgbClr val="92D050"/>
                </a:solidFill>
              </a:rPr>
              <a:t>Michelle Parker</a:t>
            </a:r>
          </a:p>
          <a:p>
            <a:r>
              <a:rPr lang="en-US" b="1" dirty="0">
                <a:solidFill>
                  <a:schemeClr val="accent1"/>
                </a:solidFill>
              </a:rPr>
              <a:t>Program Specialist and Safe Kids Inland Empire Coordinator,</a:t>
            </a:r>
          </a:p>
          <a:p>
            <a:r>
              <a:rPr lang="en-US" b="1" dirty="0">
                <a:solidFill>
                  <a:schemeClr val="accent1"/>
                </a:solidFill>
              </a:rPr>
              <a:t>Loma Linda University Medical Center and Hospital</a:t>
            </a:r>
          </a:p>
        </p:txBody>
      </p:sp>
    </p:spTree>
    <p:extLst>
      <p:ext uri="{BB962C8B-B14F-4D97-AF65-F5344CB8AC3E}">
        <p14:creationId xmlns:p14="http://schemas.microsoft.com/office/powerpoint/2010/main" val="3808102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a Closer Look: Chance and Keisha</a:t>
            </a:r>
          </a:p>
        </p:txBody>
      </p:sp>
      <p:sp>
        <p:nvSpPr>
          <p:cNvPr id="3" name="Content Placeholder 2"/>
          <p:cNvSpPr>
            <a:spLocks noGrp="1"/>
          </p:cNvSpPr>
          <p:nvPr>
            <p:ph idx="1"/>
          </p:nvPr>
        </p:nvSpPr>
        <p:spPr>
          <a:xfrm>
            <a:off x="609601" y="1600200"/>
            <a:ext cx="7391400" cy="4525963"/>
          </a:xfrm>
        </p:spPr>
        <p:txBody>
          <a:bodyPr/>
          <a:lstStyle/>
          <a:p>
            <a:pPr marL="0" indent="0">
              <a:buNone/>
            </a:pPr>
            <a:r>
              <a:rPr lang="en-US" sz="1200" dirty="0">
                <a:hlinkClick r:id="rId3"/>
              </a:rPr>
              <a:t>Right click to view video</a:t>
            </a:r>
            <a:r>
              <a:rPr lang="en-US" dirty="0">
                <a:hlinkClick r:id="rId3"/>
              </a:rPr>
              <a:t>.</a:t>
            </a:r>
            <a:endParaRPr lang="en-US" dirty="0"/>
          </a:p>
        </p:txBody>
      </p:sp>
      <p:sp>
        <p:nvSpPr>
          <p:cNvPr id="4" name="Slide Number Placeholder 3"/>
          <p:cNvSpPr>
            <a:spLocks noGrp="1"/>
          </p:cNvSpPr>
          <p:nvPr>
            <p:ph type="sldNum" sz="quarter" idx="12"/>
          </p:nvPr>
        </p:nvSpPr>
        <p:spPr/>
        <p:txBody>
          <a:bodyPr/>
          <a:lstStyle/>
          <a:p>
            <a:fld id="{3A7B9F9F-9C84-43A4-A70F-C0C4DFF00504}" type="slidenum">
              <a:rPr lang="en-US" smtClean="0"/>
              <a:pPr/>
              <a:t>10</a:t>
            </a:fld>
            <a:endParaRPr lang="en-US" dirty="0"/>
          </a:p>
        </p:txBody>
      </p:sp>
      <p:pic>
        <p:nvPicPr>
          <p:cNvPr id="2050"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1371601"/>
            <a:ext cx="3828479"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880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Falls: Crib Safety</a:t>
            </a:r>
          </a:p>
        </p:txBody>
      </p:sp>
      <p:sp>
        <p:nvSpPr>
          <p:cNvPr id="3" name="Content Placeholder 2"/>
          <p:cNvSpPr>
            <a:spLocks noGrp="1"/>
          </p:cNvSpPr>
          <p:nvPr>
            <p:ph idx="1"/>
          </p:nvPr>
        </p:nvSpPr>
        <p:spPr>
          <a:xfrm>
            <a:off x="304800" y="1573646"/>
            <a:ext cx="8173256" cy="4525963"/>
          </a:xfrm>
        </p:spPr>
        <p:txBody>
          <a:bodyPr>
            <a:normAutofit/>
          </a:bodyPr>
          <a:lstStyle/>
          <a:p>
            <a:pPr marL="0" indent="0">
              <a:buNone/>
            </a:pPr>
            <a:r>
              <a:rPr lang="en-US" b="1" dirty="0">
                <a:solidFill>
                  <a:schemeClr val="accent3"/>
                </a:solidFill>
              </a:rPr>
              <a:t>PROBLEM</a:t>
            </a:r>
          </a:p>
          <a:p>
            <a:r>
              <a:rPr lang="en-US" sz="2000" dirty="0">
                <a:solidFill>
                  <a:schemeClr val="tx1">
                    <a:lumMod val="75000"/>
                    <a:lumOff val="25000"/>
                  </a:schemeClr>
                </a:solidFill>
              </a:rPr>
              <a:t>10,000 children under 2 arrive in emergency                                            rooms every year from injuries suffered in                                                                cribs, playpens, bassinets</a:t>
            </a:r>
          </a:p>
          <a:p>
            <a:r>
              <a:rPr lang="en-US" sz="2000" dirty="0">
                <a:solidFill>
                  <a:schemeClr val="tx1">
                    <a:lumMod val="75000"/>
                    <a:lumOff val="25000"/>
                  </a:schemeClr>
                </a:solidFill>
              </a:rPr>
              <a:t>Most falls (83 %) caused when kids climb                                                                       out of cribs and fall to the floor</a:t>
            </a:r>
          </a:p>
          <a:p>
            <a:r>
              <a:rPr lang="en-US" sz="2000" dirty="0">
                <a:solidFill>
                  <a:schemeClr val="tx1">
                    <a:lumMod val="75000"/>
                    <a:lumOff val="25000"/>
                  </a:schemeClr>
                </a:solidFill>
              </a:rPr>
              <a:t>Top heavy and land head first</a:t>
            </a:r>
          </a:p>
          <a:p>
            <a:pPr marL="0" indent="0">
              <a:buNone/>
            </a:pPr>
            <a:r>
              <a:rPr lang="en-US" b="1" dirty="0">
                <a:solidFill>
                  <a:schemeClr val="accent3"/>
                </a:solidFill>
              </a:rPr>
              <a:t>SOLUTION</a:t>
            </a:r>
          </a:p>
          <a:p>
            <a:r>
              <a:rPr lang="en-US" sz="2000" dirty="0">
                <a:solidFill>
                  <a:schemeClr val="tx1">
                    <a:lumMod val="75000"/>
                    <a:lumOff val="25000"/>
                  </a:schemeClr>
                </a:solidFill>
              </a:rPr>
              <a:t>Ensure crib meets current standards – no drop sides</a:t>
            </a:r>
          </a:p>
          <a:p>
            <a:r>
              <a:rPr lang="en-US" sz="2000" dirty="0">
                <a:solidFill>
                  <a:schemeClr val="tx1">
                    <a:lumMod val="75000"/>
                    <a:lumOff val="25000"/>
                  </a:schemeClr>
                </a:solidFill>
              </a:rPr>
              <a:t>When child can pull himself up, lower the mattress height – 26” between top of mattress and top of rail</a:t>
            </a:r>
          </a:p>
          <a:p>
            <a:r>
              <a:rPr lang="en-US" sz="2000" dirty="0">
                <a:solidFill>
                  <a:schemeClr val="tx1">
                    <a:lumMod val="75000"/>
                    <a:lumOff val="25000"/>
                  </a:schemeClr>
                </a:solidFill>
              </a:rPr>
              <a:t>At 35” tall, child should transition from crib to toddler bed </a:t>
            </a:r>
          </a:p>
          <a:p>
            <a:pPr marL="0" indent="0">
              <a:buNone/>
            </a:pPr>
            <a:endParaRPr lang="en-US" dirty="0">
              <a:solidFill>
                <a:srgbClr val="92D050"/>
              </a:solidFill>
            </a:endParaRPr>
          </a:p>
        </p:txBody>
      </p:sp>
      <p:sp>
        <p:nvSpPr>
          <p:cNvPr id="4" name="Slide Number Placeholder 3"/>
          <p:cNvSpPr>
            <a:spLocks noGrp="1"/>
          </p:cNvSpPr>
          <p:nvPr>
            <p:ph type="sldNum" sz="quarter" idx="12"/>
          </p:nvPr>
        </p:nvSpPr>
        <p:spPr/>
        <p:txBody>
          <a:bodyPr/>
          <a:lstStyle/>
          <a:p>
            <a:fld id="{3A7B9F9F-9C84-43A4-A70F-C0C4DFF00504}" type="slidenum">
              <a:rPr lang="en-US" smtClean="0"/>
              <a:pPr/>
              <a:t>11</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15000" y="2133600"/>
            <a:ext cx="2910732" cy="1931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173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Falls: Bunk Bed</a:t>
            </a:r>
            <a:r>
              <a:rPr lang="en-US" baseline="0" dirty="0"/>
              <a:t> Safety</a:t>
            </a:r>
            <a:endParaRPr lang="en-US" dirty="0"/>
          </a:p>
        </p:txBody>
      </p:sp>
      <p:sp>
        <p:nvSpPr>
          <p:cNvPr id="3" name="Content Placeholder 2"/>
          <p:cNvSpPr>
            <a:spLocks noGrp="1"/>
          </p:cNvSpPr>
          <p:nvPr>
            <p:ph idx="1"/>
          </p:nvPr>
        </p:nvSpPr>
        <p:spPr>
          <a:xfrm>
            <a:off x="609600" y="1600200"/>
            <a:ext cx="8077199" cy="4525963"/>
          </a:xfrm>
        </p:spPr>
        <p:txBody>
          <a:bodyPr>
            <a:normAutofit/>
          </a:bodyPr>
          <a:lstStyle/>
          <a:p>
            <a:pPr marL="457200" lvl="1" indent="0">
              <a:buNone/>
            </a:pPr>
            <a:endParaRPr lang="en-US" dirty="0"/>
          </a:p>
        </p:txBody>
      </p:sp>
      <p:sp>
        <p:nvSpPr>
          <p:cNvPr id="4" name="Slide Number Placeholder 3"/>
          <p:cNvSpPr>
            <a:spLocks noGrp="1"/>
          </p:cNvSpPr>
          <p:nvPr>
            <p:ph type="sldNum" sz="quarter" idx="12"/>
          </p:nvPr>
        </p:nvSpPr>
        <p:spPr/>
        <p:txBody>
          <a:bodyPr/>
          <a:lstStyle/>
          <a:p>
            <a:fld id="{3A7B9F9F-9C84-43A4-A70F-C0C4DFF00504}" type="slidenum">
              <a:rPr lang="en-US" smtClean="0"/>
              <a:pPr/>
              <a:t>12</a:t>
            </a:fld>
            <a:endParaRPr lang="en-US" dirty="0"/>
          </a:p>
        </p:txBody>
      </p:sp>
      <p:pic>
        <p:nvPicPr>
          <p:cNvPr id="5" name="Picture 4" descr="http://www.healthychildren.org/SiteCollectionImages/bunk_beds_kids_sitting.jpg"/>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34598"/>
            <a:ext cx="2590800" cy="2744972"/>
          </a:xfrm>
          <a:prstGeom prst="rect">
            <a:avLst/>
          </a:prstGeom>
          <a:noFill/>
          <a:ln>
            <a:noFill/>
          </a:ln>
        </p:spPr>
      </p:pic>
      <p:sp>
        <p:nvSpPr>
          <p:cNvPr id="6" name="Rectangle 5"/>
          <p:cNvSpPr/>
          <p:nvPr/>
        </p:nvSpPr>
        <p:spPr>
          <a:xfrm>
            <a:off x="3657600" y="2268256"/>
            <a:ext cx="4572000" cy="2677656"/>
          </a:xfrm>
          <a:prstGeom prst="rect">
            <a:avLst/>
          </a:prstGeom>
        </p:spPr>
        <p:txBody>
          <a:bodyPr>
            <a:spAutoFit/>
          </a:bodyPr>
          <a:lstStyle/>
          <a:p>
            <a:r>
              <a:rPr lang="en-US" sz="2800" b="1" dirty="0">
                <a:solidFill>
                  <a:schemeClr val="tx1">
                    <a:lumMod val="50000"/>
                    <a:lumOff val="50000"/>
                  </a:schemeClr>
                </a:solidFill>
              </a:rPr>
              <a:t>Children love </a:t>
            </a:r>
            <a:r>
              <a:rPr lang="en-US" sz="2800" b="1" u="sng" dirty="0">
                <a:solidFill>
                  <a:srgbClr val="7EB242"/>
                </a:solidFill>
              </a:rPr>
              <a:t>bunk beds</a:t>
            </a:r>
            <a:r>
              <a:rPr lang="en-US" sz="2800" b="1" dirty="0">
                <a:solidFill>
                  <a:schemeClr val="tx1">
                    <a:lumMod val="50000"/>
                    <a:lumOff val="50000"/>
                  </a:schemeClr>
                </a:solidFill>
              </a:rPr>
              <a:t>, but they can be dangerous. The child in the top bunk can fall out, and the child in the lower bunk can be injured if the upper bunk collapses.</a:t>
            </a:r>
            <a:endParaRPr lang="en-US" sz="2800" dirty="0">
              <a:solidFill>
                <a:schemeClr val="tx1">
                  <a:lumMod val="50000"/>
                  <a:lumOff val="50000"/>
                </a:schemeClr>
              </a:solidFill>
            </a:endParaRPr>
          </a:p>
        </p:txBody>
      </p:sp>
    </p:spTree>
    <p:extLst>
      <p:ext uri="{BB962C8B-B14F-4D97-AF65-F5344CB8AC3E}">
        <p14:creationId xmlns:p14="http://schemas.microsoft.com/office/powerpoint/2010/main" val="1747455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Bunk Bed Safety: Why It Matters</a:t>
            </a:r>
          </a:p>
        </p:txBody>
      </p:sp>
      <p:sp>
        <p:nvSpPr>
          <p:cNvPr id="3" name="Content Placeholder 2"/>
          <p:cNvSpPr>
            <a:spLocks noGrp="1"/>
          </p:cNvSpPr>
          <p:nvPr>
            <p:ph idx="1"/>
          </p:nvPr>
        </p:nvSpPr>
        <p:spPr>
          <a:xfrm>
            <a:off x="685800" y="1600200"/>
            <a:ext cx="7848599" cy="5181600"/>
          </a:xfrm>
        </p:spPr>
        <p:txBody>
          <a:bodyPr>
            <a:normAutofit/>
          </a:bodyPr>
          <a:lstStyle/>
          <a:p>
            <a:r>
              <a:rPr lang="en-US" dirty="0"/>
              <a:t>Nearly 36,000 children and adolescents are treated for bunk bed-related injuries in emergency rooms each year.</a:t>
            </a:r>
          </a:p>
          <a:p>
            <a:r>
              <a:rPr lang="en-US" dirty="0"/>
              <a:t>Half the injuries occurred in children under 6, but there also was a surprising jump in accidents among 18- to 21-year-olds, who were more than twice as likely to be hurt as kids ages 14 to 17.</a:t>
            </a:r>
          </a:p>
          <a:p>
            <a:r>
              <a:rPr lang="en-US" dirty="0"/>
              <a:t>Nearly 3 of 4 injuries</a:t>
            </a:r>
            <a:r>
              <a:rPr lang="en-US" baseline="0" dirty="0"/>
              <a:t> are </a:t>
            </a:r>
            <a:r>
              <a:rPr lang="en-US" dirty="0"/>
              <a:t>caused by falls from bunk beds.</a:t>
            </a:r>
          </a:p>
          <a:p>
            <a:r>
              <a:rPr lang="en-US" dirty="0"/>
              <a:t>Half</a:t>
            </a:r>
            <a:r>
              <a:rPr lang="en-US" baseline="0" dirty="0"/>
              <a:t> of victims </a:t>
            </a:r>
            <a:r>
              <a:rPr lang="en-US" dirty="0"/>
              <a:t>suffered injuries to the head, neck or face.</a:t>
            </a:r>
          </a:p>
          <a:p>
            <a:r>
              <a:rPr lang="en-US" dirty="0"/>
              <a:t>60 % of injuries occurred to boys.</a:t>
            </a:r>
          </a:p>
          <a:p>
            <a:pPr marL="0" indent="0">
              <a:buNone/>
            </a:pPr>
            <a:endParaRPr lang="en-US" sz="1800" dirty="0"/>
          </a:p>
          <a:p>
            <a:pPr marL="0" indent="0">
              <a:buNone/>
            </a:pPr>
            <a:r>
              <a:rPr lang="en-US" sz="1800" dirty="0">
                <a:solidFill>
                  <a:schemeClr val="bg1"/>
                </a:solidFill>
              </a:rPr>
              <a:t>Source: “Journal of Pediatrics” June 2008 </a:t>
            </a:r>
          </a:p>
          <a:p>
            <a:endParaRPr lang="en-US" sz="1800" dirty="0">
              <a:solidFill>
                <a:schemeClr val="bg1"/>
              </a:solidFill>
            </a:endParaRP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3A7B9F9F-9C84-43A4-A70F-C0C4DFF00504}" type="slidenum">
              <a:rPr lang="en-US" smtClean="0"/>
              <a:pPr/>
              <a:t>13</a:t>
            </a:fld>
            <a:endParaRPr lang="en-US" dirty="0"/>
          </a:p>
        </p:txBody>
      </p:sp>
      <p:sp>
        <p:nvSpPr>
          <p:cNvPr id="6" name="Rectangle 5"/>
          <p:cNvSpPr/>
          <p:nvPr/>
        </p:nvSpPr>
        <p:spPr>
          <a:xfrm>
            <a:off x="676940" y="6180891"/>
            <a:ext cx="7315200" cy="523220"/>
          </a:xfrm>
          <a:prstGeom prst="rect">
            <a:avLst/>
          </a:prstGeom>
        </p:spPr>
        <p:txBody>
          <a:bodyPr wrap="square">
            <a:spAutoFit/>
          </a:bodyPr>
          <a:lstStyle/>
          <a:p>
            <a:r>
              <a:rPr lang="en-US" sz="1400" dirty="0">
                <a:solidFill>
                  <a:schemeClr val="bg1"/>
                </a:solidFill>
              </a:rPr>
              <a:t>Source: 2008 study by the Center for Injury Research and Policy at Nationwide Children's Hospital's Research Institute</a:t>
            </a:r>
          </a:p>
        </p:txBody>
      </p:sp>
    </p:spTree>
    <p:extLst>
      <p:ext uri="{BB962C8B-B14F-4D97-AF65-F5344CB8AC3E}">
        <p14:creationId xmlns:p14="http://schemas.microsoft.com/office/powerpoint/2010/main" val="2734451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Bunk Bed Safety Tips</a:t>
            </a:r>
          </a:p>
        </p:txBody>
      </p:sp>
      <p:sp>
        <p:nvSpPr>
          <p:cNvPr id="3" name="Content Placeholder 2"/>
          <p:cNvSpPr>
            <a:spLocks noGrp="1"/>
          </p:cNvSpPr>
          <p:nvPr>
            <p:ph idx="1"/>
          </p:nvPr>
        </p:nvSpPr>
        <p:spPr>
          <a:xfrm>
            <a:off x="685800" y="1600200"/>
            <a:ext cx="7696199" cy="4525963"/>
          </a:xfrm>
        </p:spPr>
        <p:txBody>
          <a:bodyPr>
            <a:normAutofit lnSpcReduction="10000"/>
          </a:bodyPr>
          <a:lstStyle/>
          <a:p>
            <a:r>
              <a:rPr lang="en-US" dirty="0"/>
              <a:t>Do not allow a child younger than </a:t>
            </a:r>
            <a:r>
              <a:rPr lang="en-US" b="1" dirty="0">
                <a:solidFill>
                  <a:srgbClr val="92D050"/>
                </a:solidFill>
              </a:rPr>
              <a:t>6 years </a:t>
            </a:r>
            <a:r>
              <a:rPr lang="en-US" dirty="0"/>
              <a:t>to sleep in the top bunk.</a:t>
            </a:r>
          </a:p>
          <a:p>
            <a:r>
              <a:rPr lang="en-US" dirty="0"/>
              <a:t>Place bunk beds in a corner with walls on two sides.</a:t>
            </a:r>
          </a:p>
          <a:p>
            <a:r>
              <a:rPr lang="en-US" dirty="0"/>
              <a:t>Make sure the top mattress fits snugly within the frame and cannot ride over the edge.</a:t>
            </a:r>
          </a:p>
          <a:p>
            <a:r>
              <a:rPr lang="en-US" dirty="0"/>
              <a:t>Attach ladder or stairs to top bunk, which should be surrounded by a guard rail.</a:t>
            </a:r>
          </a:p>
          <a:p>
            <a:r>
              <a:rPr lang="en-US" dirty="0"/>
              <a:t>Slats on guard rail should have a space no wider than 3 ½ inches between guard rail and side of mattress</a:t>
            </a:r>
          </a:p>
          <a:p>
            <a:r>
              <a:rPr lang="en-US" dirty="0"/>
              <a:t>Make sure mattress supported by wires/slats that run directly underneath and are fastened at both ends.</a:t>
            </a:r>
          </a:p>
          <a:p>
            <a:r>
              <a:rPr lang="en-US" dirty="0"/>
              <a:t>Use a night light.</a:t>
            </a:r>
          </a:p>
          <a:p>
            <a:pPr lvl="1">
              <a:buFont typeface="Wingdings" pitchFamily="2" charset="2"/>
              <a:buChar char="v"/>
            </a:pPr>
            <a:endParaRPr lang="en-US" dirty="0"/>
          </a:p>
          <a:p>
            <a:pPr lvl="1">
              <a:buFont typeface="Wingdings" pitchFamily="2" charset="2"/>
              <a:buChar char="v"/>
            </a:pPr>
            <a:endParaRPr lang="en-US" dirty="0"/>
          </a:p>
        </p:txBody>
      </p:sp>
      <p:sp>
        <p:nvSpPr>
          <p:cNvPr id="4" name="Slide Number Placeholder 3"/>
          <p:cNvSpPr>
            <a:spLocks noGrp="1"/>
          </p:cNvSpPr>
          <p:nvPr>
            <p:ph type="sldNum" sz="quarter" idx="12"/>
          </p:nvPr>
        </p:nvSpPr>
        <p:spPr/>
        <p:txBody>
          <a:bodyPr/>
          <a:lstStyle/>
          <a:p>
            <a:fld id="{3A7B9F9F-9C84-43A4-A70F-C0C4DFF00504}" type="slidenum">
              <a:rPr lang="en-US" smtClean="0"/>
              <a:pPr/>
              <a:t>14</a:t>
            </a:fld>
            <a:endParaRPr lang="en-US" dirty="0"/>
          </a:p>
        </p:txBody>
      </p:sp>
    </p:spTree>
    <p:extLst>
      <p:ext uri="{BB962C8B-B14F-4D97-AF65-F5344CB8AC3E}">
        <p14:creationId xmlns:p14="http://schemas.microsoft.com/office/powerpoint/2010/main" val="2245188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Bunk Bed Safety Tips</a:t>
            </a:r>
          </a:p>
        </p:txBody>
      </p:sp>
      <p:sp>
        <p:nvSpPr>
          <p:cNvPr id="3" name="Content Placeholder 2"/>
          <p:cNvSpPr>
            <a:spLocks noGrp="1"/>
          </p:cNvSpPr>
          <p:nvPr>
            <p:ph idx="1"/>
          </p:nvPr>
        </p:nvSpPr>
        <p:spPr>
          <a:xfrm>
            <a:off x="838200" y="1447800"/>
            <a:ext cx="7986620" cy="4525963"/>
          </a:xfrm>
        </p:spPr>
        <p:txBody>
          <a:bodyPr>
            <a:normAutofit/>
          </a:bodyPr>
          <a:lstStyle/>
          <a:p>
            <a:r>
              <a:rPr lang="en-US" dirty="0"/>
              <a:t>Establish </a:t>
            </a:r>
            <a:r>
              <a:rPr lang="en-US" dirty="0">
                <a:solidFill>
                  <a:srgbClr val="92D050"/>
                </a:solidFill>
              </a:rPr>
              <a:t>no roughhousing</a:t>
            </a:r>
            <a:r>
              <a:rPr lang="en-US" dirty="0"/>
              <a:t> rule</a:t>
            </a:r>
          </a:p>
          <a:p>
            <a:r>
              <a:rPr lang="en-US" dirty="0"/>
              <a:t>Closely supervise your child’s indoor play</a:t>
            </a:r>
          </a:p>
          <a:p>
            <a:endParaRPr lang="en-US" dirty="0"/>
          </a:p>
        </p:txBody>
      </p:sp>
      <p:sp>
        <p:nvSpPr>
          <p:cNvPr id="4" name="Slide Number Placeholder 3"/>
          <p:cNvSpPr>
            <a:spLocks noGrp="1"/>
          </p:cNvSpPr>
          <p:nvPr>
            <p:ph type="sldNum" sz="quarter" idx="12"/>
          </p:nvPr>
        </p:nvSpPr>
        <p:spPr/>
        <p:txBody>
          <a:bodyPr/>
          <a:lstStyle/>
          <a:p>
            <a:fld id="{3A7B9F9F-9C84-43A4-A70F-C0C4DFF00504}" type="slidenum">
              <a:rPr lang="en-US" smtClean="0"/>
              <a:pPr/>
              <a:t>15</a:t>
            </a:fld>
            <a:endParaRPr lang="en-US" dirty="0"/>
          </a:p>
        </p:txBody>
      </p:sp>
      <p:pic>
        <p:nvPicPr>
          <p:cNvPr id="3074" name="Picture 2" descr="http://aapnews.aappublications.org/content/33/7/22.6/embed/graphic-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90800"/>
            <a:ext cx="4075611" cy="2971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800600" y="3737917"/>
            <a:ext cx="4495800" cy="1200329"/>
          </a:xfrm>
          <a:prstGeom prst="rect">
            <a:avLst/>
          </a:prstGeom>
          <a:noFill/>
        </p:spPr>
        <p:txBody>
          <a:bodyPr wrap="square" rtlCol="0">
            <a:spAutoFit/>
          </a:bodyPr>
          <a:lstStyle/>
          <a:p>
            <a:pPr marL="342900" indent="-342900">
              <a:buFont typeface="Arial" pitchFamily="34" charset="0"/>
              <a:buChar char="•"/>
            </a:pPr>
            <a:r>
              <a:rPr lang="en-US" sz="2400" dirty="0">
                <a:solidFill>
                  <a:srgbClr val="4D616C"/>
                </a:solidFill>
              </a:rPr>
              <a:t>Don’t allow young children to close their bedroom door if other children are visiting</a:t>
            </a:r>
          </a:p>
        </p:txBody>
      </p:sp>
    </p:spTree>
    <p:extLst>
      <p:ext uri="{BB962C8B-B14F-4D97-AF65-F5344CB8AC3E}">
        <p14:creationId xmlns:p14="http://schemas.microsoft.com/office/powerpoint/2010/main" val="260199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Falls: High Chair Safety</a:t>
            </a:r>
          </a:p>
        </p:txBody>
      </p:sp>
      <p:sp>
        <p:nvSpPr>
          <p:cNvPr id="3" name="Content Placeholder 2"/>
          <p:cNvSpPr>
            <a:spLocks noGrp="1"/>
          </p:cNvSpPr>
          <p:nvPr>
            <p:ph sz="half" idx="1"/>
          </p:nvPr>
        </p:nvSpPr>
        <p:spPr/>
        <p:txBody>
          <a:bodyPr>
            <a:normAutofit/>
          </a:bodyPr>
          <a:lstStyle/>
          <a:p>
            <a:pPr marL="457200" lvl="1" indent="0">
              <a:buNone/>
            </a:pPr>
            <a:endParaRPr lang="en-US" dirty="0"/>
          </a:p>
          <a:p>
            <a:pPr lvl="1">
              <a:buFont typeface="Wingdings" pitchFamily="2" charset="2"/>
              <a:buChar char="ü"/>
            </a:pPr>
            <a:endParaRPr lang="en-US" dirty="0"/>
          </a:p>
        </p:txBody>
      </p:sp>
      <p:sp>
        <p:nvSpPr>
          <p:cNvPr id="6" name="Content Placeholder 5"/>
          <p:cNvSpPr>
            <a:spLocks noGrp="1"/>
          </p:cNvSpPr>
          <p:nvPr>
            <p:ph sz="half" idx="2"/>
          </p:nvPr>
        </p:nvSpPr>
        <p:spPr>
          <a:xfrm>
            <a:off x="4572000" y="1752600"/>
            <a:ext cx="4038600" cy="3200400"/>
          </a:xfrm>
        </p:spPr>
        <p:txBody>
          <a:bodyPr/>
          <a:lstStyle/>
          <a:p>
            <a:r>
              <a:rPr lang="en-US" dirty="0"/>
              <a:t>Children should be safest in a high chair</a:t>
            </a:r>
          </a:p>
          <a:p>
            <a:r>
              <a:rPr lang="en-US" dirty="0"/>
              <a:t>Parent should be supervising at ALL times</a:t>
            </a:r>
          </a:p>
          <a:p>
            <a:r>
              <a:rPr lang="en-US" dirty="0"/>
              <a:t>Using the tray as a restraint is not enough</a:t>
            </a:r>
          </a:p>
        </p:txBody>
      </p:sp>
      <p:sp>
        <p:nvSpPr>
          <p:cNvPr id="4" name="Slide Number Placeholder 3"/>
          <p:cNvSpPr>
            <a:spLocks noGrp="1"/>
          </p:cNvSpPr>
          <p:nvPr>
            <p:ph type="sldNum" sz="quarter" idx="12"/>
          </p:nvPr>
        </p:nvSpPr>
        <p:spPr/>
        <p:txBody>
          <a:bodyPr/>
          <a:lstStyle/>
          <a:p>
            <a:fld id="{3A7B9F9F-9C84-43A4-A70F-C0C4DFF00504}" type="slidenum">
              <a:rPr lang="en-US" smtClean="0"/>
              <a:pPr/>
              <a:t>16</a:t>
            </a:fld>
            <a:endParaRPr lang="en-US" dirty="0"/>
          </a:p>
        </p:txBody>
      </p:sp>
      <p:pic>
        <p:nvPicPr>
          <p:cNvPr id="5" name="Picture 4" descr="http://www.healthychildren.org/SiteCollectionImages/high_chair_baby.jpg"/>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3276600" cy="2895600"/>
          </a:xfrm>
          <a:prstGeom prst="rect">
            <a:avLst/>
          </a:prstGeom>
          <a:noFill/>
          <a:ln>
            <a:noFill/>
          </a:ln>
        </p:spPr>
      </p:pic>
    </p:spTree>
    <p:extLst>
      <p:ext uri="{BB962C8B-B14F-4D97-AF65-F5344CB8AC3E}">
        <p14:creationId xmlns:p14="http://schemas.microsoft.com/office/powerpoint/2010/main" val="2117464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High Chair Safety: Why It Matters</a:t>
            </a:r>
          </a:p>
        </p:txBody>
      </p:sp>
      <p:sp>
        <p:nvSpPr>
          <p:cNvPr id="7" name="Content Placeholder 6"/>
          <p:cNvSpPr>
            <a:spLocks noGrp="1"/>
          </p:cNvSpPr>
          <p:nvPr>
            <p:ph idx="1"/>
          </p:nvPr>
        </p:nvSpPr>
        <p:spPr>
          <a:xfrm>
            <a:off x="1295401" y="1600200"/>
            <a:ext cx="6705599" cy="5257800"/>
          </a:xfrm>
        </p:spPr>
        <p:txBody>
          <a:bodyPr/>
          <a:lstStyle/>
          <a:p>
            <a:r>
              <a:rPr lang="en-US" dirty="0"/>
              <a:t>High chair-related injuries increased by more than 22 percent between 2003-2010</a:t>
            </a:r>
          </a:p>
          <a:p>
            <a:r>
              <a:rPr lang="en-US" dirty="0"/>
              <a:t>9,400 high chair-related injuries treated annually in emergency rooms</a:t>
            </a:r>
          </a:p>
          <a:p>
            <a:r>
              <a:rPr lang="en-US" dirty="0"/>
              <a:t>Concussions most common diagnosis as children fall onto hard surfaces such as tables, floors or counters</a:t>
            </a:r>
          </a:p>
          <a:p>
            <a:r>
              <a:rPr lang="en-US" dirty="0"/>
              <a:t>Two-thirds of injured children were climbing or standing in the chair</a:t>
            </a:r>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r>
              <a:rPr lang="en-US" sz="1200" dirty="0">
                <a:solidFill>
                  <a:schemeClr val="bg1"/>
                </a:solidFill>
              </a:rPr>
              <a:t>Nationwide Children’s Hospital study, 2010</a:t>
            </a:r>
          </a:p>
        </p:txBody>
      </p:sp>
      <p:sp>
        <p:nvSpPr>
          <p:cNvPr id="5" name="Slide Number Placeholder 4"/>
          <p:cNvSpPr>
            <a:spLocks noGrp="1"/>
          </p:cNvSpPr>
          <p:nvPr>
            <p:ph type="sldNum" sz="quarter" idx="12"/>
          </p:nvPr>
        </p:nvSpPr>
        <p:spPr/>
        <p:txBody>
          <a:bodyPr/>
          <a:lstStyle/>
          <a:p>
            <a:fld id="{9B84F02E-A532-48BA-8418-F680C146347E}" type="slidenum">
              <a:rPr lang="en-US" smtClean="0"/>
              <a:t>17</a:t>
            </a:fld>
            <a:endParaRPr lang="en-US"/>
          </a:p>
        </p:txBody>
      </p:sp>
    </p:spTree>
    <p:extLst>
      <p:ext uri="{BB962C8B-B14F-4D97-AF65-F5344CB8AC3E}">
        <p14:creationId xmlns:p14="http://schemas.microsoft.com/office/powerpoint/2010/main" val="2979537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Chair Safety Tips</a:t>
            </a:r>
          </a:p>
        </p:txBody>
      </p:sp>
      <p:sp>
        <p:nvSpPr>
          <p:cNvPr id="3" name="Content Placeholder 2"/>
          <p:cNvSpPr>
            <a:spLocks noGrp="1"/>
          </p:cNvSpPr>
          <p:nvPr>
            <p:ph idx="1"/>
          </p:nvPr>
        </p:nvSpPr>
        <p:spPr>
          <a:xfrm>
            <a:off x="914400" y="1600200"/>
            <a:ext cx="7467599" cy="4525963"/>
          </a:xfrm>
        </p:spPr>
        <p:txBody>
          <a:bodyPr/>
          <a:lstStyle/>
          <a:p>
            <a:r>
              <a:rPr lang="en-US" dirty="0"/>
              <a:t>Make sure the high chair you use cannot be tipped over easily and is in good repair</a:t>
            </a:r>
          </a:p>
          <a:p>
            <a:r>
              <a:rPr lang="en-US" dirty="0"/>
              <a:t>Make sure a folding high chair is locked in place every time you set it up </a:t>
            </a:r>
          </a:p>
          <a:p>
            <a:r>
              <a:rPr lang="en-US" dirty="0"/>
              <a:t>Whenever your child sits in the chair USE THE SAFETY STRAPS, INCLUDING THE CROTCH STRAP</a:t>
            </a:r>
          </a:p>
          <a:p>
            <a:r>
              <a:rPr lang="en-US" dirty="0"/>
              <a:t>The tray is not a restraint</a:t>
            </a:r>
          </a:p>
          <a:p>
            <a:r>
              <a:rPr lang="en-US" dirty="0"/>
              <a:t>Never leave a young child alone and do not allow older children to climb on the high chair</a:t>
            </a:r>
          </a:p>
          <a:p>
            <a:endParaRPr lang="en-US" dirty="0"/>
          </a:p>
          <a:p>
            <a:endParaRPr lang="en-US" dirty="0"/>
          </a:p>
        </p:txBody>
      </p:sp>
      <p:sp>
        <p:nvSpPr>
          <p:cNvPr id="4" name="Slide Number Placeholder 3"/>
          <p:cNvSpPr>
            <a:spLocks noGrp="1"/>
          </p:cNvSpPr>
          <p:nvPr>
            <p:ph type="sldNum" sz="quarter" idx="12"/>
          </p:nvPr>
        </p:nvSpPr>
        <p:spPr/>
        <p:txBody>
          <a:bodyPr/>
          <a:lstStyle/>
          <a:p>
            <a:fld id="{3A7B9F9F-9C84-43A4-A70F-C0C4DFF00504}" type="slidenum">
              <a:rPr lang="en-US" smtClean="0"/>
              <a:pPr/>
              <a:t>18</a:t>
            </a:fld>
            <a:endParaRPr lang="en-US" dirty="0"/>
          </a:p>
        </p:txBody>
      </p:sp>
    </p:spTree>
    <p:extLst>
      <p:ext uri="{BB962C8B-B14F-4D97-AF65-F5344CB8AC3E}">
        <p14:creationId xmlns:p14="http://schemas.microsoft.com/office/powerpoint/2010/main" val="2872082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Baby Walkers: A Dangerous Choice</a:t>
            </a:r>
          </a:p>
        </p:txBody>
      </p:sp>
      <p:sp>
        <p:nvSpPr>
          <p:cNvPr id="4" name="Slide Number Placeholder 3"/>
          <p:cNvSpPr>
            <a:spLocks noGrp="1"/>
          </p:cNvSpPr>
          <p:nvPr>
            <p:ph type="sldNum" sz="quarter" idx="12"/>
          </p:nvPr>
        </p:nvSpPr>
        <p:spPr/>
        <p:txBody>
          <a:bodyPr/>
          <a:lstStyle/>
          <a:p>
            <a:fld id="{3A7B9F9F-9C84-43A4-A70F-C0C4DFF00504}" type="slidenum">
              <a:rPr lang="en-US" smtClean="0"/>
              <a:pPr/>
              <a:t>19</a:t>
            </a:fld>
            <a:endParaRPr lang="en-US" dirty="0"/>
          </a:p>
        </p:txBody>
      </p:sp>
      <p:pic>
        <p:nvPicPr>
          <p:cNvPr id="5" name="Content Placeholder 4" descr="http://www.healthychildren.org/SiteCollectionImages/babygirl.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362200"/>
            <a:ext cx="2222500" cy="2209800"/>
          </a:xfrm>
          <a:prstGeom prst="rect">
            <a:avLst/>
          </a:prstGeom>
          <a:noFill/>
          <a:ln>
            <a:noFill/>
          </a:ln>
        </p:spPr>
      </p:pic>
      <p:sp>
        <p:nvSpPr>
          <p:cNvPr id="6" name="TextBox 5"/>
          <p:cNvSpPr txBox="1"/>
          <p:nvPr/>
        </p:nvSpPr>
        <p:spPr>
          <a:xfrm>
            <a:off x="2895600" y="1447800"/>
            <a:ext cx="5715000" cy="4524315"/>
          </a:xfrm>
          <a:prstGeom prst="rect">
            <a:avLst/>
          </a:prstGeom>
          <a:noFill/>
        </p:spPr>
        <p:txBody>
          <a:bodyPr wrap="square" rtlCol="0">
            <a:spAutoFit/>
          </a:bodyPr>
          <a:lstStyle/>
          <a:p>
            <a:pPr marL="457200" indent="-457200">
              <a:buFont typeface="Arial" pitchFamily="34" charset="0"/>
              <a:buChar char="•"/>
            </a:pPr>
            <a:r>
              <a:rPr lang="en-US" sz="3200" dirty="0">
                <a:solidFill>
                  <a:schemeClr val="tx1">
                    <a:lumMod val="65000"/>
                    <a:lumOff val="35000"/>
                  </a:schemeClr>
                </a:solidFill>
              </a:rPr>
              <a:t>Most walker injuries happen while adults are watching.</a:t>
            </a:r>
          </a:p>
          <a:p>
            <a:pPr marL="457200" indent="-457200">
              <a:buFont typeface="Arial" pitchFamily="34" charset="0"/>
              <a:buChar char="•"/>
            </a:pPr>
            <a:r>
              <a:rPr lang="en-US" sz="3200" dirty="0">
                <a:solidFill>
                  <a:schemeClr val="tx1">
                    <a:lumMod val="65000"/>
                    <a:lumOff val="35000"/>
                  </a:schemeClr>
                </a:solidFill>
              </a:rPr>
              <a:t>Parents or caregivers simply cannot respond quickly enough. </a:t>
            </a:r>
          </a:p>
          <a:p>
            <a:pPr marL="457200" indent="-457200">
              <a:buFont typeface="Arial" pitchFamily="34" charset="0"/>
              <a:buChar char="•"/>
            </a:pPr>
            <a:r>
              <a:rPr lang="en-US" sz="3200" dirty="0">
                <a:solidFill>
                  <a:schemeClr val="tx1">
                    <a:lumMod val="65000"/>
                    <a:lumOff val="35000"/>
                  </a:schemeClr>
                </a:solidFill>
              </a:rPr>
              <a:t>A child in a walker can move more than 3 feet in 1 second! </a:t>
            </a:r>
          </a:p>
          <a:p>
            <a:pPr marL="457200" indent="-457200">
              <a:buFont typeface="Arial" pitchFamily="34" charset="0"/>
              <a:buChar char="•"/>
            </a:pPr>
            <a:r>
              <a:rPr lang="en-US" sz="3200" dirty="0">
                <a:solidFill>
                  <a:schemeClr val="tx1">
                    <a:lumMod val="65000"/>
                    <a:lumOff val="35000"/>
                  </a:schemeClr>
                </a:solidFill>
              </a:rPr>
              <a:t>Walkers are never safe to use, even with an adult close by.</a:t>
            </a:r>
          </a:p>
        </p:txBody>
      </p:sp>
    </p:spTree>
    <p:extLst>
      <p:ext uri="{BB962C8B-B14F-4D97-AF65-F5344CB8AC3E}">
        <p14:creationId xmlns:p14="http://schemas.microsoft.com/office/powerpoint/2010/main" val="986666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Preventing Falls at Home</a:t>
            </a:r>
          </a:p>
        </p:txBody>
      </p:sp>
      <p:sp>
        <p:nvSpPr>
          <p:cNvPr id="4" name="Content Placeholder 3"/>
          <p:cNvSpPr>
            <a:spLocks noGrp="1"/>
          </p:cNvSpPr>
          <p:nvPr>
            <p:ph idx="1"/>
          </p:nvPr>
        </p:nvSpPr>
        <p:spPr>
          <a:xfrm>
            <a:off x="2133600" y="1600200"/>
            <a:ext cx="6705599" cy="4525963"/>
          </a:xfrm>
        </p:spPr>
        <p:txBody>
          <a:bodyPr/>
          <a:lstStyle/>
          <a:p>
            <a:r>
              <a:rPr lang="en-US" b="1" dirty="0"/>
              <a:t>Furniture/TV </a:t>
            </a:r>
            <a:r>
              <a:rPr lang="en-US" b="1" dirty="0" err="1"/>
              <a:t>Tipovers</a:t>
            </a:r>
            <a:endParaRPr lang="en-US" b="1" dirty="0"/>
          </a:p>
          <a:p>
            <a:r>
              <a:rPr lang="en-US" b="1" dirty="0"/>
              <a:t>Crib Safety</a:t>
            </a:r>
          </a:p>
          <a:p>
            <a:r>
              <a:rPr lang="en-US" b="1" dirty="0"/>
              <a:t>Bunk beds</a:t>
            </a:r>
          </a:p>
          <a:p>
            <a:r>
              <a:rPr lang="en-US" b="1" dirty="0"/>
              <a:t>High Chair Safety</a:t>
            </a:r>
          </a:p>
          <a:p>
            <a:r>
              <a:rPr lang="en-US" b="1" dirty="0"/>
              <a:t>Baby Walkers</a:t>
            </a:r>
          </a:p>
          <a:p>
            <a:r>
              <a:rPr lang="en-US" b="1" dirty="0"/>
              <a:t>Window Safety</a:t>
            </a:r>
          </a:p>
          <a:p>
            <a:r>
              <a:rPr lang="en-US" b="1" dirty="0"/>
              <a:t>Stair Safety</a:t>
            </a:r>
          </a:p>
          <a:p>
            <a:pPr marL="914400" lvl="2" indent="0">
              <a:buNone/>
            </a:pPr>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fld id="{9B84F02E-A532-48BA-8418-F680C146347E}" type="slidenum">
              <a:rPr lang="en-US" smtClean="0"/>
              <a:t>2</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4572000"/>
            <a:ext cx="1432538" cy="1371600"/>
          </a:xfrm>
          <a:prstGeom prst="rect">
            <a:avLst/>
          </a:prstGeom>
        </p:spPr>
      </p:pic>
    </p:spTree>
    <p:extLst>
      <p:ext uri="{BB962C8B-B14F-4D97-AF65-F5344CB8AC3E}">
        <p14:creationId xmlns:p14="http://schemas.microsoft.com/office/powerpoint/2010/main" val="3502987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Baby Walkers: What’s the Problem?</a:t>
            </a:r>
          </a:p>
        </p:txBody>
      </p:sp>
      <p:sp>
        <p:nvSpPr>
          <p:cNvPr id="3" name="Content Placeholder 2"/>
          <p:cNvSpPr>
            <a:spLocks noGrp="1"/>
          </p:cNvSpPr>
          <p:nvPr>
            <p:ph idx="1"/>
          </p:nvPr>
        </p:nvSpPr>
        <p:spPr>
          <a:xfrm>
            <a:off x="609600" y="1600200"/>
            <a:ext cx="7924799" cy="4525963"/>
          </a:xfrm>
        </p:spPr>
        <p:txBody>
          <a:bodyPr/>
          <a:lstStyle/>
          <a:p>
            <a:pPr marL="0" indent="0">
              <a:buNone/>
            </a:pPr>
            <a:r>
              <a:rPr lang="en-US" b="1" dirty="0">
                <a:solidFill>
                  <a:srgbClr val="92D050"/>
                </a:solidFill>
              </a:rPr>
              <a:t>Over 40 % of children who use baby walkers get hurt!</a:t>
            </a:r>
          </a:p>
          <a:p>
            <a:pPr marL="0" indent="0">
              <a:buNone/>
            </a:pPr>
            <a:r>
              <a:rPr lang="en-US" b="1" dirty="0">
                <a:solidFill>
                  <a:srgbClr val="92D050"/>
                </a:solidFill>
              </a:rPr>
              <a:t>Injuries include:</a:t>
            </a:r>
          </a:p>
          <a:p>
            <a:r>
              <a:rPr lang="en-US" dirty="0">
                <a:solidFill>
                  <a:schemeClr val="tx1">
                    <a:lumMod val="65000"/>
                    <a:lumOff val="35000"/>
                  </a:schemeClr>
                </a:solidFill>
              </a:rPr>
              <a:t>Rolling down the stairs - 96 % of injuries</a:t>
            </a:r>
          </a:p>
          <a:p>
            <a:pPr lvl="1">
              <a:buFont typeface="Wingdings" pitchFamily="2" charset="2"/>
              <a:buChar char="Ø"/>
            </a:pPr>
            <a:r>
              <a:rPr lang="en-US" dirty="0">
                <a:solidFill>
                  <a:schemeClr val="tx1">
                    <a:lumMod val="65000"/>
                    <a:lumOff val="35000"/>
                  </a:schemeClr>
                </a:solidFill>
              </a:rPr>
              <a:t>Broken bones, severe head injuries</a:t>
            </a:r>
          </a:p>
          <a:p>
            <a:r>
              <a:rPr lang="en-US" dirty="0">
                <a:solidFill>
                  <a:schemeClr val="tx1">
                    <a:lumMod val="65000"/>
                    <a:lumOff val="35000"/>
                  </a:schemeClr>
                </a:solidFill>
              </a:rPr>
              <a:t>Burns</a:t>
            </a:r>
          </a:p>
          <a:p>
            <a:pPr lvl="1">
              <a:buFont typeface="Wingdings" pitchFamily="2" charset="2"/>
              <a:buChar char="Ø"/>
            </a:pPr>
            <a:r>
              <a:rPr lang="en-US" dirty="0">
                <a:solidFill>
                  <a:schemeClr val="tx1">
                    <a:lumMod val="65000"/>
                    <a:lumOff val="35000"/>
                  </a:schemeClr>
                </a:solidFill>
              </a:rPr>
              <a:t>Extended reach, easier to grab table cloths, pot handles, fireplaces, radiators</a:t>
            </a:r>
          </a:p>
          <a:p>
            <a:r>
              <a:rPr lang="en-US" dirty="0">
                <a:solidFill>
                  <a:schemeClr val="tx1">
                    <a:lumMod val="65000"/>
                    <a:lumOff val="35000"/>
                  </a:schemeClr>
                </a:solidFill>
              </a:rPr>
              <a:t>Drowning</a:t>
            </a:r>
          </a:p>
          <a:p>
            <a:pPr lvl="1">
              <a:buFont typeface="Wingdings" pitchFamily="2" charset="2"/>
              <a:buChar char="Ø"/>
            </a:pPr>
            <a:r>
              <a:rPr lang="en-US" dirty="0">
                <a:solidFill>
                  <a:schemeClr val="tx1">
                    <a:lumMod val="65000"/>
                    <a:lumOff val="35000"/>
                  </a:schemeClr>
                </a:solidFill>
              </a:rPr>
              <a:t>Easier to fall into bathtub</a:t>
            </a:r>
          </a:p>
          <a:p>
            <a:r>
              <a:rPr lang="en-US" dirty="0">
                <a:solidFill>
                  <a:schemeClr val="tx1">
                    <a:lumMod val="65000"/>
                    <a:lumOff val="35000"/>
                  </a:schemeClr>
                </a:solidFill>
              </a:rPr>
              <a:t>Poisoning</a:t>
            </a:r>
          </a:p>
          <a:p>
            <a:pPr lvl="1">
              <a:buFont typeface="Wingdings" pitchFamily="2" charset="2"/>
              <a:buChar char="Ø"/>
            </a:pPr>
            <a:r>
              <a:rPr lang="en-US" dirty="0">
                <a:solidFill>
                  <a:schemeClr val="tx1">
                    <a:lumMod val="65000"/>
                    <a:lumOff val="35000"/>
                  </a:schemeClr>
                </a:solidFill>
              </a:rPr>
              <a:t>Easier to reach high cabinets</a:t>
            </a:r>
          </a:p>
        </p:txBody>
      </p:sp>
      <p:sp>
        <p:nvSpPr>
          <p:cNvPr id="4" name="Slide Number Placeholder 3"/>
          <p:cNvSpPr>
            <a:spLocks noGrp="1"/>
          </p:cNvSpPr>
          <p:nvPr>
            <p:ph type="sldNum" sz="quarter" idx="12"/>
          </p:nvPr>
        </p:nvSpPr>
        <p:spPr/>
        <p:txBody>
          <a:bodyPr/>
          <a:lstStyle/>
          <a:p>
            <a:fld id="{3A7B9F9F-9C84-43A4-A70F-C0C4DFF00504}" type="slidenum">
              <a:rPr lang="en-US" smtClean="0"/>
              <a:pPr/>
              <a:t>20</a:t>
            </a:fld>
            <a:endParaRPr lang="en-US" dirty="0"/>
          </a:p>
        </p:txBody>
      </p:sp>
    </p:spTree>
    <p:extLst>
      <p:ext uri="{BB962C8B-B14F-4D97-AF65-F5344CB8AC3E}">
        <p14:creationId xmlns:p14="http://schemas.microsoft.com/office/powerpoint/2010/main" val="3717110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Baby Walker Safety Tips</a:t>
            </a:r>
          </a:p>
        </p:txBody>
      </p:sp>
      <p:sp>
        <p:nvSpPr>
          <p:cNvPr id="3" name="Content Placeholder 2"/>
          <p:cNvSpPr>
            <a:spLocks noGrp="1"/>
          </p:cNvSpPr>
          <p:nvPr>
            <p:ph idx="1"/>
          </p:nvPr>
        </p:nvSpPr>
        <p:spPr>
          <a:xfrm>
            <a:off x="685800" y="1828800"/>
            <a:ext cx="7696199" cy="4525963"/>
          </a:xfrm>
        </p:spPr>
        <p:txBody>
          <a:bodyPr>
            <a:normAutofit/>
          </a:bodyPr>
          <a:lstStyle/>
          <a:p>
            <a:r>
              <a:rPr lang="en-US" sz="2800" b="1" dirty="0">
                <a:solidFill>
                  <a:srgbClr val="92D050"/>
                </a:solidFill>
              </a:rPr>
              <a:t>Do not buy </a:t>
            </a:r>
            <a:r>
              <a:rPr lang="en-US" sz="2800" b="1" dirty="0"/>
              <a:t>a baby                                                                          walker!</a:t>
            </a:r>
          </a:p>
          <a:p>
            <a:r>
              <a:rPr lang="en-US" sz="2800" b="1" dirty="0">
                <a:solidFill>
                  <a:srgbClr val="92D050"/>
                </a:solidFill>
              </a:rPr>
              <a:t>Throw out </a:t>
            </a:r>
            <a:r>
              <a:rPr lang="en-US" sz="2800" b="1" dirty="0"/>
              <a:t>the                                                                  walker if you                                                            already have one!</a:t>
            </a:r>
          </a:p>
          <a:p>
            <a:r>
              <a:rPr lang="en-US" sz="2800" b="1" dirty="0"/>
              <a:t>Make sure there are no                                          walkers wherever your child is being cared for</a:t>
            </a:r>
          </a:p>
        </p:txBody>
      </p:sp>
      <p:sp>
        <p:nvSpPr>
          <p:cNvPr id="4" name="Slide Number Placeholder 3"/>
          <p:cNvSpPr>
            <a:spLocks noGrp="1"/>
          </p:cNvSpPr>
          <p:nvPr>
            <p:ph type="sldNum" sz="quarter" idx="12"/>
          </p:nvPr>
        </p:nvSpPr>
        <p:spPr/>
        <p:txBody>
          <a:bodyPr/>
          <a:lstStyle/>
          <a:p>
            <a:fld id="{3A7B9F9F-9C84-43A4-A70F-C0C4DFF00504}" type="slidenum">
              <a:rPr lang="en-US" smtClean="0"/>
              <a:pPr/>
              <a:t>21</a:t>
            </a:fld>
            <a:endParaRPr lang="en-US" dirty="0"/>
          </a:p>
        </p:txBody>
      </p:sp>
      <p:pic>
        <p:nvPicPr>
          <p:cNvPr id="6146" name="Picture 2" descr="\\fileserver\data\SAFE KIDS CALIFORNIA\SMART PARENTS, SAFE KIDS\E-FOLDER\Baby-Walk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87180"/>
            <a:ext cx="2679700" cy="267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81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 Safety</a:t>
            </a:r>
          </a:p>
        </p:txBody>
      </p:sp>
      <p:sp>
        <p:nvSpPr>
          <p:cNvPr id="3" name="Content Placeholder 2"/>
          <p:cNvSpPr>
            <a:spLocks noGrp="1"/>
          </p:cNvSpPr>
          <p:nvPr>
            <p:ph idx="1"/>
          </p:nvPr>
        </p:nvSpPr>
        <p:spPr/>
        <p:txBody>
          <a:bodyPr/>
          <a:lstStyle/>
          <a:p>
            <a:pPr marL="0" indent="0">
              <a:buNone/>
            </a:pPr>
            <a:r>
              <a:rPr lang="en-US" dirty="0"/>
              <a:t>Preventing falls out of windows is as important as learning how to use a window in an emergency.</a:t>
            </a:r>
          </a:p>
        </p:txBody>
      </p:sp>
      <p:sp>
        <p:nvSpPr>
          <p:cNvPr id="4" name="Slide Number Placeholder 3"/>
          <p:cNvSpPr>
            <a:spLocks noGrp="1"/>
          </p:cNvSpPr>
          <p:nvPr>
            <p:ph type="sldNum" sz="quarter" idx="12"/>
          </p:nvPr>
        </p:nvSpPr>
        <p:spPr/>
        <p:txBody>
          <a:bodyPr/>
          <a:lstStyle/>
          <a:p>
            <a:fld id="{3A7B9F9F-9C84-43A4-A70F-C0C4DFF00504}" type="slidenum">
              <a:rPr lang="en-US" smtClean="0"/>
              <a:pPr/>
              <a:t>22</a:t>
            </a:fld>
            <a:endParaRPr lang="en-US" dirty="0"/>
          </a:p>
        </p:txBody>
      </p:sp>
      <p:pic>
        <p:nvPicPr>
          <p:cNvPr id="2050" name="Picture 2" descr="C:\Users\ksmith\Desktop\window-safety-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711302"/>
            <a:ext cx="4710023" cy="3120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289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 Safety: Why It Matters</a:t>
            </a:r>
          </a:p>
        </p:txBody>
      </p:sp>
      <p:sp>
        <p:nvSpPr>
          <p:cNvPr id="3" name="Content Placeholder 2"/>
          <p:cNvSpPr>
            <a:spLocks noGrp="1"/>
          </p:cNvSpPr>
          <p:nvPr>
            <p:ph idx="1"/>
          </p:nvPr>
        </p:nvSpPr>
        <p:spPr>
          <a:xfrm>
            <a:off x="533400" y="1828800"/>
            <a:ext cx="8001000" cy="5410200"/>
          </a:xfrm>
        </p:spPr>
        <p:txBody>
          <a:bodyPr>
            <a:normAutofit/>
          </a:bodyPr>
          <a:lstStyle/>
          <a:p>
            <a:r>
              <a:rPr lang="en-US" sz="3200" dirty="0"/>
              <a:t>Window </a:t>
            </a:r>
            <a:r>
              <a:rPr lang="en-US" sz="3200" dirty="0">
                <a:solidFill>
                  <a:srgbClr val="7EB242"/>
                </a:solidFill>
              </a:rPr>
              <a:t>falls</a:t>
            </a:r>
            <a:r>
              <a:rPr lang="en-US" sz="3200" dirty="0"/>
              <a:t> cause 3,300 injuries per year to children ages 5 and under</a:t>
            </a:r>
          </a:p>
          <a:p>
            <a:r>
              <a:rPr lang="en-US" sz="3200" dirty="0"/>
              <a:t>One of every 3 children, on average, required hospitalization after falling from a window.</a:t>
            </a:r>
          </a:p>
          <a:p>
            <a:r>
              <a:rPr lang="en-US" sz="3200" dirty="0"/>
              <a:t>Kids push against screens</a:t>
            </a:r>
          </a:p>
          <a:p>
            <a:r>
              <a:rPr lang="en-US" sz="3200" dirty="0"/>
              <a:t>Climb onto furniture next to a window</a:t>
            </a:r>
          </a:p>
          <a:p>
            <a:r>
              <a:rPr lang="en-US" sz="3200" dirty="0"/>
              <a:t>Dramatic increase in spring and summer</a:t>
            </a:r>
          </a:p>
        </p:txBody>
      </p:sp>
      <p:sp>
        <p:nvSpPr>
          <p:cNvPr id="4" name="Slide Number Placeholder 3"/>
          <p:cNvSpPr>
            <a:spLocks noGrp="1"/>
          </p:cNvSpPr>
          <p:nvPr>
            <p:ph type="sldNum" sz="quarter" idx="12"/>
          </p:nvPr>
        </p:nvSpPr>
        <p:spPr/>
        <p:txBody>
          <a:bodyPr/>
          <a:lstStyle/>
          <a:p>
            <a:fld id="{3A7B9F9F-9C84-43A4-A70F-C0C4DFF00504}" type="slidenum">
              <a:rPr lang="en-US" smtClean="0"/>
              <a:pPr/>
              <a:t>23</a:t>
            </a:fld>
            <a:endParaRPr lang="en-US" dirty="0"/>
          </a:p>
        </p:txBody>
      </p:sp>
    </p:spTree>
    <p:extLst>
      <p:ext uri="{BB962C8B-B14F-4D97-AF65-F5344CB8AC3E}">
        <p14:creationId xmlns:p14="http://schemas.microsoft.com/office/powerpoint/2010/main" val="2432445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Mom’s Story</a:t>
            </a:r>
          </a:p>
        </p:txBody>
      </p:sp>
      <p:sp>
        <p:nvSpPr>
          <p:cNvPr id="3" name="Content Placeholder 2"/>
          <p:cNvSpPr>
            <a:spLocks noGrp="1"/>
          </p:cNvSpPr>
          <p:nvPr>
            <p:ph idx="1"/>
          </p:nvPr>
        </p:nvSpPr>
        <p:spPr>
          <a:xfrm>
            <a:off x="990600" y="1676400"/>
            <a:ext cx="6705599" cy="4525963"/>
          </a:xfrm>
        </p:spPr>
        <p:txBody>
          <a:bodyPr/>
          <a:lstStyle/>
          <a:p>
            <a:pPr marL="0" indent="0">
              <a:buNone/>
            </a:pPr>
            <a:r>
              <a:rPr lang="en-US" dirty="0"/>
              <a:t>Thomas and Becca</a:t>
            </a:r>
          </a:p>
        </p:txBody>
      </p:sp>
      <p:sp>
        <p:nvSpPr>
          <p:cNvPr id="4" name="Slide Number Placeholder 3"/>
          <p:cNvSpPr>
            <a:spLocks noGrp="1"/>
          </p:cNvSpPr>
          <p:nvPr>
            <p:ph type="sldNum" sz="quarter" idx="12"/>
          </p:nvPr>
        </p:nvSpPr>
        <p:spPr/>
        <p:txBody>
          <a:bodyPr/>
          <a:lstStyle/>
          <a:p>
            <a:fld id="{3A7B9F9F-9C84-43A4-A70F-C0C4DFF00504}" type="slidenum">
              <a:rPr lang="en-US" smtClean="0"/>
              <a:pPr/>
              <a:t>24</a:t>
            </a:fld>
            <a:endParaRPr lang="en-US" dirty="0"/>
          </a:p>
        </p:txBody>
      </p:sp>
      <p:pic>
        <p:nvPicPr>
          <p:cNvPr id="4098" name="Picture 2" descr="C:\Users\ksmith\Desktop\box-window-safety-thumbnail2.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589028"/>
            <a:ext cx="2590800" cy="2590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43000" y="4724400"/>
            <a:ext cx="1828800" cy="276999"/>
          </a:xfrm>
          <a:prstGeom prst="rect">
            <a:avLst/>
          </a:prstGeom>
          <a:noFill/>
        </p:spPr>
        <p:txBody>
          <a:bodyPr wrap="square" rtlCol="0">
            <a:spAutoFit/>
          </a:bodyPr>
          <a:lstStyle/>
          <a:p>
            <a:r>
              <a:rPr lang="en-US" sz="1200" dirty="0">
                <a:hlinkClick r:id="rId5"/>
              </a:rPr>
              <a:t>Right click to view video.</a:t>
            </a:r>
            <a:endParaRPr lang="en-US" sz="1200" dirty="0"/>
          </a:p>
        </p:txBody>
      </p:sp>
    </p:spTree>
    <p:extLst>
      <p:ext uri="{BB962C8B-B14F-4D97-AF65-F5344CB8AC3E}">
        <p14:creationId xmlns:p14="http://schemas.microsoft.com/office/powerpoint/2010/main" val="3925753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 Cord Strangulation</a:t>
            </a:r>
          </a:p>
        </p:txBody>
      </p:sp>
      <p:sp>
        <p:nvSpPr>
          <p:cNvPr id="3" name="Content Placeholder 2"/>
          <p:cNvSpPr>
            <a:spLocks noGrp="1"/>
          </p:cNvSpPr>
          <p:nvPr>
            <p:ph idx="1"/>
          </p:nvPr>
        </p:nvSpPr>
        <p:spPr>
          <a:xfrm>
            <a:off x="609600" y="1510023"/>
            <a:ext cx="6705599" cy="4525963"/>
          </a:xfrm>
        </p:spPr>
        <p:txBody>
          <a:bodyPr/>
          <a:lstStyle/>
          <a:p>
            <a:r>
              <a:rPr lang="en-US" dirty="0"/>
              <a:t>Almost every month a child dies from window cord </a:t>
            </a:r>
            <a:r>
              <a:rPr lang="en-US" dirty="0">
                <a:solidFill>
                  <a:srgbClr val="92D050"/>
                </a:solidFill>
                <a:hlinkClick r:id="rId3"/>
              </a:rPr>
              <a:t>strangulation</a:t>
            </a:r>
            <a:r>
              <a:rPr lang="en-US" dirty="0">
                <a:solidFill>
                  <a:srgbClr val="92D050"/>
                </a:solidFill>
              </a:rPr>
              <a:t> </a:t>
            </a:r>
            <a:r>
              <a:rPr lang="en-US" sz="1050" dirty="0">
                <a:solidFill>
                  <a:schemeClr val="tx1">
                    <a:lumMod val="65000"/>
                    <a:lumOff val="35000"/>
                  </a:schemeClr>
                </a:solidFill>
              </a:rPr>
              <a:t>(right click to view video)</a:t>
            </a:r>
          </a:p>
          <a:p>
            <a:pPr marL="342900" lvl="7" indent="-342900">
              <a:buClr>
                <a:srgbClr val="7EB242"/>
              </a:buClr>
              <a:buFont typeface="Calibri" pitchFamily="34" charset="0"/>
              <a:buChar char="•"/>
            </a:pPr>
            <a:r>
              <a:rPr lang="en-US" sz="2400" dirty="0">
                <a:solidFill>
                  <a:schemeClr val="tx1">
                    <a:lumMod val="65000"/>
                    <a:lumOff val="35000"/>
                  </a:schemeClr>
                </a:solidFill>
              </a:rPr>
              <a:t>The CPSC estimates that between 1996 and 2012, 1,590 children were treated for injuries, including brain damage, caused                                                          when they became                                                                     entangled in these 	cords.</a:t>
            </a:r>
          </a:p>
          <a:p>
            <a:pPr marL="342900" lvl="7" indent="-342900">
              <a:buClr>
                <a:srgbClr val="7EB242"/>
              </a:buClr>
              <a:buFont typeface="Calibri" pitchFamily="34" charset="0"/>
              <a:buChar char="•"/>
            </a:pPr>
            <a:r>
              <a:rPr lang="en-US" sz="2400" b="1" dirty="0">
                <a:solidFill>
                  <a:srgbClr val="7EB242"/>
                </a:solidFill>
              </a:rPr>
              <a:t>SOLUTION: </a:t>
            </a:r>
            <a:r>
              <a:rPr lang="en-US" sz="2400" dirty="0">
                <a:solidFill>
                  <a:schemeClr val="tx1">
                    <a:lumMod val="65000"/>
                    <a:lumOff val="35000"/>
                  </a:schemeClr>
                </a:solidFill>
              </a:rPr>
              <a:t>Cordless window                                     blinds</a:t>
            </a:r>
          </a:p>
          <a:p>
            <a:endParaRPr lang="en-US" dirty="0"/>
          </a:p>
        </p:txBody>
      </p:sp>
      <p:sp>
        <p:nvSpPr>
          <p:cNvPr id="4" name="Slide Number Placeholder 3"/>
          <p:cNvSpPr>
            <a:spLocks noGrp="1"/>
          </p:cNvSpPr>
          <p:nvPr>
            <p:ph type="sldNum" sz="quarter" idx="12"/>
          </p:nvPr>
        </p:nvSpPr>
        <p:spPr/>
        <p:txBody>
          <a:bodyPr/>
          <a:lstStyle/>
          <a:p>
            <a:fld id="{3A7B9F9F-9C84-43A4-A70F-C0C4DFF00504}" type="slidenum">
              <a:rPr lang="en-US" smtClean="0"/>
              <a:pPr/>
              <a:t>25</a:t>
            </a:fld>
            <a:endParaRPr lang="en-US" dirty="0"/>
          </a:p>
        </p:txBody>
      </p:sp>
      <p:pic>
        <p:nvPicPr>
          <p:cNvPr id="5" name="Picture 2" descr="C:\Users\ksmith\Desktop\141008-window-blinds-kns-01_f8bd232e4632e9c9097fcb7ca332c94e.nbcnews-ux-520-4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200400"/>
            <a:ext cx="3314700" cy="2798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216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 Safety Tips</a:t>
            </a:r>
          </a:p>
        </p:txBody>
      </p:sp>
      <p:sp>
        <p:nvSpPr>
          <p:cNvPr id="3" name="Content Placeholder 2"/>
          <p:cNvSpPr>
            <a:spLocks noGrp="1"/>
          </p:cNvSpPr>
          <p:nvPr>
            <p:ph idx="1"/>
          </p:nvPr>
        </p:nvSpPr>
        <p:spPr>
          <a:xfrm>
            <a:off x="609600" y="1600200"/>
            <a:ext cx="8077200" cy="4525963"/>
          </a:xfrm>
        </p:spPr>
        <p:txBody>
          <a:bodyPr>
            <a:normAutofit/>
          </a:bodyPr>
          <a:lstStyle/>
          <a:p>
            <a:r>
              <a:rPr lang="en-US" dirty="0"/>
              <a:t>Use window guards or window stops</a:t>
            </a:r>
          </a:p>
          <a:p>
            <a:r>
              <a:rPr lang="en-US" dirty="0"/>
              <a:t>Install window guards or window stops so that windows open no more than 4 inches</a:t>
            </a:r>
          </a:p>
          <a:p>
            <a:r>
              <a:rPr lang="en-US" dirty="0"/>
              <a:t>For windows above the 1</a:t>
            </a:r>
            <a:r>
              <a:rPr lang="en-US" baseline="30000" dirty="0"/>
              <a:t>st</a:t>
            </a:r>
            <a:r>
              <a:rPr lang="en-US" dirty="0"/>
              <a:t> floor, include an emergency release device in case of fire</a:t>
            </a:r>
          </a:p>
          <a:p>
            <a:r>
              <a:rPr lang="en-US" dirty="0"/>
              <a:t>Never depend on screens (or rules!) to keep kids from falling </a:t>
            </a:r>
          </a:p>
          <a:p>
            <a:r>
              <a:rPr lang="en-US" dirty="0"/>
              <a:t>Whenever possible, open windows from the top</a:t>
            </a:r>
          </a:p>
          <a:p>
            <a:r>
              <a:rPr lang="en-US" dirty="0"/>
              <a:t>Keep windows locked and closed when not being used</a:t>
            </a:r>
          </a:p>
          <a:p>
            <a:r>
              <a:rPr lang="en-US" dirty="0"/>
              <a:t>Move chairs, cribs and other furniture away from windows</a:t>
            </a:r>
          </a:p>
          <a:p>
            <a:r>
              <a:rPr lang="en-US" dirty="0"/>
              <a:t>Use cordless blinds.</a:t>
            </a:r>
          </a:p>
          <a:p>
            <a:endParaRPr lang="en-US" dirty="0"/>
          </a:p>
          <a:p>
            <a:endParaRPr lang="en-US" dirty="0"/>
          </a:p>
        </p:txBody>
      </p:sp>
      <p:sp>
        <p:nvSpPr>
          <p:cNvPr id="4" name="Slide Number Placeholder 3"/>
          <p:cNvSpPr>
            <a:spLocks noGrp="1"/>
          </p:cNvSpPr>
          <p:nvPr>
            <p:ph type="sldNum" sz="quarter" idx="12"/>
          </p:nvPr>
        </p:nvSpPr>
        <p:spPr/>
        <p:txBody>
          <a:bodyPr/>
          <a:lstStyle/>
          <a:p>
            <a:fld id="{3A7B9F9F-9C84-43A4-A70F-C0C4DFF00504}" type="slidenum">
              <a:rPr lang="en-US" smtClean="0"/>
              <a:pPr/>
              <a:t>26</a:t>
            </a:fld>
            <a:endParaRPr lang="en-US" dirty="0"/>
          </a:p>
        </p:txBody>
      </p:sp>
    </p:spTree>
    <p:extLst>
      <p:ext uri="{BB962C8B-B14F-4D97-AF65-F5344CB8AC3E}">
        <p14:creationId xmlns:p14="http://schemas.microsoft.com/office/powerpoint/2010/main" val="1707535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Falls: Stair Safety</a:t>
            </a:r>
          </a:p>
        </p:txBody>
      </p:sp>
      <p:sp>
        <p:nvSpPr>
          <p:cNvPr id="3" name="Content Placeholder 2"/>
          <p:cNvSpPr>
            <a:spLocks noGrp="1"/>
          </p:cNvSpPr>
          <p:nvPr>
            <p:ph idx="1"/>
          </p:nvPr>
        </p:nvSpPr>
        <p:spPr>
          <a:xfrm>
            <a:off x="609600" y="1600200"/>
            <a:ext cx="8077200" cy="4525963"/>
          </a:xfrm>
        </p:spPr>
        <p:txBody>
          <a:bodyPr>
            <a:normAutofit/>
          </a:bodyPr>
          <a:lstStyle/>
          <a:p>
            <a:r>
              <a:rPr lang="en-US" dirty="0"/>
              <a:t>8,000 children treated in emergency rooms every day for fall related injuries</a:t>
            </a:r>
          </a:p>
          <a:p>
            <a:r>
              <a:rPr lang="en-US" dirty="0"/>
              <a:t>Staircase most common place in home where falls occur</a:t>
            </a:r>
          </a:p>
          <a:p>
            <a:pPr algn="ctr"/>
            <a:endParaRPr lang="en-US" dirty="0"/>
          </a:p>
          <a:p>
            <a:endParaRPr lang="en-US" dirty="0"/>
          </a:p>
        </p:txBody>
      </p:sp>
      <p:sp>
        <p:nvSpPr>
          <p:cNvPr id="4" name="Slide Number Placeholder 3"/>
          <p:cNvSpPr>
            <a:spLocks noGrp="1"/>
          </p:cNvSpPr>
          <p:nvPr>
            <p:ph type="sldNum" sz="quarter" idx="12"/>
          </p:nvPr>
        </p:nvSpPr>
        <p:spPr/>
        <p:txBody>
          <a:bodyPr/>
          <a:lstStyle/>
          <a:p>
            <a:fld id="{3A7B9F9F-9C84-43A4-A70F-C0C4DFF00504}" type="slidenum">
              <a:rPr lang="en-US" smtClean="0"/>
              <a:pPr/>
              <a:t>27</a:t>
            </a:fld>
            <a:endParaRPr lang="en-US" dirty="0"/>
          </a:p>
        </p:txBody>
      </p:sp>
      <p:pic>
        <p:nvPicPr>
          <p:cNvPr id="1026" name="Picture 2" descr="\\fileserver\data\SAFE KIDS CALIFORNIA\SMART PARENTS, SAFE KIDS\E-FOLDER\baby_cruising_on_stai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124200"/>
            <a:ext cx="4031792" cy="2739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027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Falls: Stair Safety</a:t>
            </a:r>
          </a:p>
        </p:txBody>
      </p:sp>
      <p:sp>
        <p:nvSpPr>
          <p:cNvPr id="3" name="Content Placeholder 2"/>
          <p:cNvSpPr>
            <a:spLocks noGrp="1"/>
          </p:cNvSpPr>
          <p:nvPr>
            <p:ph idx="1"/>
          </p:nvPr>
        </p:nvSpPr>
        <p:spPr>
          <a:xfrm>
            <a:off x="609600" y="1600200"/>
            <a:ext cx="8077200" cy="4525963"/>
          </a:xfrm>
        </p:spPr>
        <p:txBody>
          <a:bodyPr>
            <a:normAutofit fontScale="92500" lnSpcReduction="10000"/>
          </a:bodyPr>
          <a:lstStyle/>
          <a:p>
            <a:pPr marL="0" indent="0">
              <a:buNone/>
            </a:pPr>
            <a:r>
              <a:rPr lang="en-US" b="1" dirty="0">
                <a:solidFill>
                  <a:srgbClr val="92D050"/>
                </a:solidFill>
              </a:rPr>
              <a:t>SOLUTION</a:t>
            </a:r>
            <a:r>
              <a:rPr lang="en-US" dirty="0"/>
              <a:t> </a:t>
            </a:r>
          </a:p>
          <a:p>
            <a:pPr marL="0" indent="0">
              <a:buNone/>
            </a:pPr>
            <a:r>
              <a:rPr lang="en-US" dirty="0">
                <a:solidFill>
                  <a:srgbClr val="92D050"/>
                </a:solidFill>
              </a:rPr>
              <a:t>Baby gates at top and bottom of stairs </a:t>
            </a:r>
          </a:p>
          <a:p>
            <a:r>
              <a:rPr lang="en-US" dirty="0"/>
              <a:t>Expandable gate (pressure-mounted)                                                        at bottom of stairs only</a:t>
            </a:r>
          </a:p>
          <a:p>
            <a:r>
              <a:rPr lang="en-US" dirty="0"/>
              <a:t>Hardware mounted gate that can                                                               be opened and closed</a:t>
            </a:r>
          </a:p>
          <a:p>
            <a:r>
              <a:rPr lang="en-US" dirty="0"/>
              <a:t>No-hole baby gate mounting kits</a:t>
            </a:r>
          </a:p>
          <a:p>
            <a:r>
              <a:rPr lang="en-US" dirty="0"/>
              <a:t>Remove gates once your child can                                                              climb or open them</a:t>
            </a:r>
          </a:p>
          <a:p>
            <a:pPr marL="0" indent="0">
              <a:buNone/>
            </a:pPr>
            <a:endParaRPr lang="en-US" dirty="0"/>
          </a:p>
          <a:p>
            <a:pPr marL="0" indent="0">
              <a:buNone/>
            </a:pPr>
            <a:r>
              <a:rPr lang="en-US" dirty="0">
                <a:solidFill>
                  <a:srgbClr val="92D050"/>
                </a:solidFill>
              </a:rPr>
              <a:t>Keep stairs free from clutter  </a:t>
            </a:r>
            <a:r>
              <a:rPr lang="en-US" dirty="0">
                <a:solidFill>
                  <a:schemeClr val="tx1">
                    <a:lumMod val="65000"/>
                    <a:lumOff val="35000"/>
                  </a:schemeClr>
                </a:solidFill>
              </a:rPr>
              <a:t>to avoid fall and trip hazards</a:t>
            </a:r>
          </a:p>
          <a:p>
            <a:r>
              <a:rPr lang="en-US" dirty="0">
                <a:solidFill>
                  <a:schemeClr val="tx1">
                    <a:lumMod val="65000"/>
                    <a:lumOff val="35000"/>
                  </a:schemeClr>
                </a:solidFill>
              </a:rPr>
              <a:t>Make sure your </a:t>
            </a:r>
            <a:r>
              <a:rPr lang="en-US" dirty="0">
                <a:solidFill>
                  <a:schemeClr val="tx1">
                    <a:lumMod val="65000"/>
                    <a:lumOff val="35000"/>
                  </a:schemeClr>
                </a:solidFill>
                <a:hlinkClick r:id="rId3"/>
              </a:rPr>
              <a:t>baby gates </a:t>
            </a:r>
            <a:r>
              <a:rPr lang="en-US" dirty="0">
                <a:solidFill>
                  <a:schemeClr val="tx1">
                    <a:lumMod val="65000"/>
                    <a:lumOff val="35000"/>
                  </a:schemeClr>
                </a:solidFill>
              </a:rPr>
              <a:t>are properly installed in the right place. </a:t>
            </a:r>
            <a:r>
              <a:rPr lang="en-US" sz="1050" dirty="0">
                <a:solidFill>
                  <a:schemeClr val="tx1">
                    <a:lumMod val="65000"/>
                    <a:lumOff val="35000"/>
                  </a:schemeClr>
                </a:solidFill>
              </a:rPr>
              <a:t>Right click to view video</a:t>
            </a:r>
          </a:p>
          <a:p>
            <a:pPr marL="0" indent="0">
              <a:buNone/>
            </a:pPr>
            <a:endParaRPr lang="en-US" dirty="0">
              <a:solidFill>
                <a:schemeClr val="tx1">
                  <a:lumMod val="65000"/>
                  <a:lumOff val="35000"/>
                </a:schemeClr>
              </a:solidFill>
            </a:endParaRPr>
          </a:p>
          <a:p>
            <a:pPr marL="0" indent="0">
              <a:buNone/>
            </a:pPr>
            <a:endParaRPr lang="en-US" dirty="0">
              <a:solidFill>
                <a:srgbClr val="92D050"/>
              </a:solidFill>
            </a:endParaRPr>
          </a:p>
          <a:p>
            <a:pPr marL="0" indent="0" algn="ctr">
              <a:buNone/>
            </a:pPr>
            <a:endParaRPr lang="en-US" dirty="0"/>
          </a:p>
          <a:p>
            <a:endParaRPr lang="en-US" dirty="0"/>
          </a:p>
        </p:txBody>
      </p:sp>
      <p:sp>
        <p:nvSpPr>
          <p:cNvPr id="4" name="Slide Number Placeholder 3"/>
          <p:cNvSpPr>
            <a:spLocks noGrp="1"/>
          </p:cNvSpPr>
          <p:nvPr>
            <p:ph type="sldNum" sz="quarter" idx="12"/>
          </p:nvPr>
        </p:nvSpPr>
        <p:spPr/>
        <p:txBody>
          <a:bodyPr/>
          <a:lstStyle/>
          <a:p>
            <a:fld id="{3A7B9F9F-9C84-43A4-A70F-C0C4DFF00504}" type="slidenum">
              <a:rPr lang="en-US" smtClean="0"/>
              <a:pPr/>
              <a:t>28</a:t>
            </a:fld>
            <a:endParaRPr lang="en-US" dirty="0"/>
          </a:p>
        </p:txBody>
      </p:sp>
      <p:pic>
        <p:nvPicPr>
          <p:cNvPr id="2050" name="Picture 2" descr="\\fileserver\data\SAFE KIDS CALIFORNIA\SMART PARENTS, SAFE KIDS\E-FOLDER\stairgate top botto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676400"/>
            <a:ext cx="238125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936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Preventing Falls: Outdoor Toys and Swing Sets</a:t>
            </a:r>
          </a:p>
        </p:txBody>
      </p:sp>
      <p:sp>
        <p:nvSpPr>
          <p:cNvPr id="3" name="Content Placeholder 2"/>
          <p:cNvSpPr>
            <a:spLocks noGrp="1"/>
          </p:cNvSpPr>
          <p:nvPr>
            <p:ph idx="1"/>
          </p:nvPr>
        </p:nvSpPr>
        <p:spPr>
          <a:xfrm>
            <a:off x="457200" y="1600200"/>
            <a:ext cx="8382000" cy="4525963"/>
          </a:xfrm>
        </p:spPr>
        <p:txBody>
          <a:bodyPr>
            <a:normAutofit lnSpcReduction="10000"/>
          </a:bodyPr>
          <a:lstStyle/>
          <a:p>
            <a:pPr marL="0" indent="0">
              <a:buNone/>
            </a:pPr>
            <a:r>
              <a:rPr lang="en-US" b="1" dirty="0">
                <a:solidFill>
                  <a:srgbClr val="7EB242"/>
                </a:solidFill>
              </a:rPr>
              <a:t>Swing Sets/Climbing Structures</a:t>
            </a:r>
            <a:endParaRPr lang="en-US" dirty="0">
              <a:solidFill>
                <a:srgbClr val="7EB242"/>
              </a:solidFill>
            </a:endParaRPr>
          </a:p>
          <a:p>
            <a:pPr lvl="0"/>
            <a:r>
              <a:rPr lang="en-US" dirty="0"/>
              <a:t>Complies with current safety                                                                standards </a:t>
            </a:r>
          </a:p>
          <a:p>
            <a:pPr lvl="0"/>
            <a:r>
              <a:rPr lang="en-US" dirty="0"/>
              <a:t>Hardware is solid, screwed in                                                            tight and not rusted, no broken                                                               pieces or sharp edges. </a:t>
            </a:r>
          </a:p>
          <a:p>
            <a:pPr lvl="0"/>
            <a:r>
              <a:rPr lang="en-US" dirty="0"/>
              <a:t>After transporting check for                                                              loose or lost hardware.</a:t>
            </a:r>
          </a:p>
          <a:p>
            <a:pPr lvl="0"/>
            <a:r>
              <a:rPr lang="en-US" dirty="0"/>
              <a:t>Make sure product is correctly assembled and securely anchored</a:t>
            </a:r>
          </a:p>
          <a:p>
            <a:pPr lvl="0"/>
            <a:r>
              <a:rPr lang="en-US" dirty="0"/>
              <a:t>Place on flat, soft surface or playground surfacing to minimize                                       impact of falls. </a:t>
            </a:r>
          </a:p>
          <a:p>
            <a:endParaRPr lang="en-US" dirty="0"/>
          </a:p>
        </p:txBody>
      </p:sp>
      <p:sp>
        <p:nvSpPr>
          <p:cNvPr id="4" name="Slide Number Placeholder 3"/>
          <p:cNvSpPr>
            <a:spLocks noGrp="1"/>
          </p:cNvSpPr>
          <p:nvPr>
            <p:ph type="sldNum" sz="quarter" idx="12"/>
          </p:nvPr>
        </p:nvSpPr>
        <p:spPr/>
        <p:txBody>
          <a:bodyPr/>
          <a:lstStyle/>
          <a:p>
            <a:fld id="{3A7B9F9F-9C84-43A4-A70F-C0C4DFF00504}" type="slidenum">
              <a:rPr lang="en-US" smtClean="0"/>
              <a:pPr/>
              <a:t>29</a:t>
            </a:fld>
            <a:endParaRPr lang="en-US" dirty="0"/>
          </a:p>
        </p:txBody>
      </p:sp>
      <p:pic>
        <p:nvPicPr>
          <p:cNvPr id="4098" name="Picture 2" descr="\\fileserver\data\SAFE KIDS CALIFORNIA\SMART PARENTS, SAFE KIDS\E-FOLDER\swingset.goog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828800"/>
            <a:ext cx="3200400" cy="2332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082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What’s the Problem?</a:t>
            </a:r>
          </a:p>
        </p:txBody>
      </p:sp>
      <p:sp>
        <p:nvSpPr>
          <p:cNvPr id="6" name="Content Placeholder 5"/>
          <p:cNvSpPr>
            <a:spLocks noGrp="1"/>
          </p:cNvSpPr>
          <p:nvPr>
            <p:ph idx="1"/>
          </p:nvPr>
        </p:nvSpPr>
        <p:spPr/>
        <p:txBody>
          <a:bodyPr>
            <a:normAutofit/>
          </a:bodyPr>
          <a:lstStyle/>
          <a:p>
            <a:pPr marL="0" indent="0">
              <a:buNone/>
            </a:pPr>
            <a:r>
              <a:rPr lang="en-US" dirty="0"/>
              <a:t>Falls are consistently the #1 cause of hospitalization and emergency department visits in every age group age 0-19. </a:t>
            </a:r>
          </a:p>
        </p:txBody>
      </p:sp>
      <p:sp>
        <p:nvSpPr>
          <p:cNvPr id="4" name="Slide Number Placeholder 3"/>
          <p:cNvSpPr>
            <a:spLocks noGrp="1"/>
          </p:cNvSpPr>
          <p:nvPr>
            <p:ph type="sldNum" sz="quarter" idx="12"/>
          </p:nvPr>
        </p:nvSpPr>
        <p:spPr/>
        <p:txBody>
          <a:bodyPr/>
          <a:lstStyle/>
          <a:p>
            <a:fld id="{3A7B9F9F-9C84-43A4-A70F-C0C4DFF00504}" type="slidenum">
              <a:rPr lang="en-US" smtClean="0"/>
              <a:pPr/>
              <a:t>3</a:t>
            </a:fld>
            <a:endParaRPr lang="en-US" dirty="0"/>
          </a:p>
        </p:txBody>
      </p:sp>
      <p:sp>
        <p:nvSpPr>
          <p:cNvPr id="2" name="Rectangle 1"/>
          <p:cNvSpPr/>
          <p:nvPr/>
        </p:nvSpPr>
        <p:spPr>
          <a:xfrm>
            <a:off x="762000" y="6096000"/>
            <a:ext cx="4572000" cy="646331"/>
          </a:xfrm>
          <a:prstGeom prst="rect">
            <a:avLst/>
          </a:prstGeom>
        </p:spPr>
        <p:txBody>
          <a:bodyPr>
            <a:spAutoFit/>
          </a:bodyPr>
          <a:lstStyle/>
          <a:p>
            <a:r>
              <a:rPr lang="en-US" dirty="0"/>
              <a:t>California Department of Public Health, </a:t>
            </a:r>
            <a:r>
              <a:rPr lang="en-US" dirty="0" err="1"/>
              <a:t>EpiCenter</a:t>
            </a:r>
            <a:r>
              <a:rPr lang="en-US" dirty="0"/>
              <a:t> data </a:t>
            </a:r>
            <a:r>
              <a:rPr lang="en-US" dirty="0">
                <a:hlinkClick r:id="rId3"/>
              </a:rPr>
              <a:t>http://epicenter.cdph.ca.gov/</a:t>
            </a:r>
            <a:endParaRPr lang="en-US" dirty="0"/>
          </a:p>
        </p:txBody>
      </p:sp>
      <p:pic>
        <p:nvPicPr>
          <p:cNvPr id="2050" name="Picture 2" descr="C:\Users\ksmith\Desktop\injured bo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971800"/>
            <a:ext cx="1752600" cy="26193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17851" y="2990456"/>
            <a:ext cx="4267200" cy="2308324"/>
          </a:xfrm>
          <a:prstGeom prst="rect">
            <a:avLst/>
          </a:prstGeom>
          <a:noFill/>
        </p:spPr>
        <p:txBody>
          <a:bodyPr wrap="square" rtlCol="0">
            <a:spAutoFit/>
          </a:bodyPr>
          <a:lstStyle/>
          <a:p>
            <a:r>
              <a:rPr lang="en-US" sz="2400" dirty="0">
                <a:solidFill>
                  <a:srgbClr val="4D616C"/>
                </a:solidFill>
              </a:rPr>
              <a:t>The vast majority of these injuries are preventable with education and low-cost environmental interventions that can be done at home by parents and caregivers.</a:t>
            </a:r>
          </a:p>
        </p:txBody>
      </p:sp>
    </p:spTree>
    <p:extLst>
      <p:ext uri="{BB962C8B-B14F-4D97-AF65-F5344CB8AC3E}">
        <p14:creationId xmlns:p14="http://schemas.microsoft.com/office/powerpoint/2010/main" val="1690040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idx="1"/>
          </p:nvPr>
        </p:nvSpPr>
        <p:spPr/>
        <p:txBody>
          <a:bodyPr>
            <a:normAutofit/>
          </a:bodyPr>
          <a:lstStyle/>
          <a:p>
            <a:r>
              <a:rPr lang="en-US" sz="1800" dirty="0"/>
              <a:t>National Fire Protection Association</a:t>
            </a:r>
          </a:p>
          <a:p>
            <a:r>
              <a:rPr lang="en-US" sz="1800" dirty="0"/>
              <a:t>National Safety Council</a:t>
            </a:r>
          </a:p>
          <a:p>
            <a:r>
              <a:rPr lang="en-US" sz="1800" dirty="0"/>
              <a:t>American Academy of Pediatrics, healthychildren.org</a:t>
            </a:r>
          </a:p>
          <a:p>
            <a:r>
              <a:rPr lang="en-US" sz="1800" dirty="0"/>
              <a:t>American Academy of Pediatrics, Parent Plus</a:t>
            </a:r>
          </a:p>
          <a:p>
            <a:r>
              <a:rPr lang="en-US" sz="1800" dirty="0"/>
              <a:t>American Architectural Manufacturers Association</a:t>
            </a:r>
          </a:p>
          <a:p>
            <a:r>
              <a:rPr lang="en-US" sz="1800" dirty="0"/>
              <a:t>National Wood Window and Door Association</a:t>
            </a:r>
          </a:p>
          <a:p>
            <a:r>
              <a:rPr lang="en-US" sz="1800" dirty="0"/>
              <a:t>Screen Manufacturers Association</a:t>
            </a:r>
          </a:p>
          <a:p>
            <a:r>
              <a:rPr lang="en-US" sz="1800" dirty="0" err="1"/>
              <a:t>Parent.Guide</a:t>
            </a:r>
            <a:endParaRPr lang="en-US" sz="1800" dirty="0"/>
          </a:p>
          <a:p>
            <a:r>
              <a:rPr lang="en-US" sz="1800" i="1" dirty="0"/>
              <a:t>Pediatrics</a:t>
            </a:r>
            <a:r>
              <a:rPr lang="en-US" sz="1800" dirty="0"/>
              <a:t>, 2.17.11</a:t>
            </a:r>
          </a:p>
          <a:p>
            <a:r>
              <a:rPr lang="en-US" sz="1800" dirty="0"/>
              <a:t>National Electronic Injury Surveillance System, 1990-2008</a:t>
            </a:r>
          </a:p>
        </p:txBody>
      </p:sp>
      <p:sp>
        <p:nvSpPr>
          <p:cNvPr id="4" name="Slide Number Placeholder 3"/>
          <p:cNvSpPr>
            <a:spLocks noGrp="1"/>
          </p:cNvSpPr>
          <p:nvPr>
            <p:ph type="sldNum" sz="quarter" idx="12"/>
          </p:nvPr>
        </p:nvSpPr>
        <p:spPr/>
        <p:txBody>
          <a:bodyPr/>
          <a:lstStyle/>
          <a:p>
            <a:fld id="{3A7B9F9F-9C84-43A4-A70F-C0C4DFF00504}" type="slidenum">
              <a:rPr lang="en-US" smtClean="0"/>
              <a:pPr/>
              <a:t>30</a:t>
            </a:fld>
            <a:endParaRPr lang="en-US" dirty="0"/>
          </a:p>
        </p:txBody>
      </p:sp>
    </p:spTree>
    <p:extLst>
      <p:ext uri="{BB962C8B-B14F-4D97-AF65-F5344CB8AC3E}">
        <p14:creationId xmlns:p14="http://schemas.microsoft.com/office/powerpoint/2010/main" val="1421753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3A7B9F9F-9C84-43A4-A70F-C0C4DFF00504}" type="slidenum">
              <a:rPr lang="en-US" smtClean="0"/>
              <a:pPr/>
              <a:t>31</a:t>
            </a:fld>
            <a:endParaRPr lang="en-US" dirty="0"/>
          </a:p>
        </p:txBody>
      </p:sp>
    </p:spTree>
    <p:extLst>
      <p:ext uri="{BB962C8B-B14F-4D97-AF65-F5344CB8AC3E}">
        <p14:creationId xmlns:p14="http://schemas.microsoft.com/office/powerpoint/2010/main" val="2629690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a:xfrm>
            <a:off x="1828800" y="1600200"/>
            <a:ext cx="6705599" cy="4525963"/>
          </a:xfrm>
        </p:spPr>
        <p:txBody>
          <a:bodyPr>
            <a:normAutofit/>
          </a:bodyPr>
          <a:lstStyle/>
          <a:p>
            <a:pPr marL="0" indent="0">
              <a:buNone/>
            </a:pPr>
            <a:r>
              <a:rPr lang="en-US" sz="2800" b="1" dirty="0">
                <a:solidFill>
                  <a:srgbClr val="92D050"/>
                </a:solidFill>
              </a:rPr>
              <a:t>Michelle Parker</a:t>
            </a:r>
            <a:r>
              <a:rPr lang="en-US" sz="2800" dirty="0"/>
              <a:t>, 909-558-8118</a:t>
            </a:r>
          </a:p>
          <a:p>
            <a:pPr marL="0" indent="0">
              <a:buNone/>
            </a:pPr>
            <a:r>
              <a:rPr lang="en-US" sz="2800" dirty="0">
                <a:hlinkClick r:id="rId3"/>
              </a:rPr>
              <a:t>mparker@llu.edu</a:t>
            </a:r>
            <a:endParaRPr lang="en-US" sz="2800" dirty="0"/>
          </a:p>
          <a:p>
            <a:pPr marL="0" indent="0">
              <a:buNone/>
            </a:pPr>
            <a:endParaRPr lang="en-US" sz="2800" dirty="0"/>
          </a:p>
          <a:p>
            <a:pPr marL="0" indent="0">
              <a:buNone/>
            </a:pPr>
            <a:r>
              <a:rPr lang="en-US" sz="2800" b="1" dirty="0">
                <a:solidFill>
                  <a:srgbClr val="92D050"/>
                </a:solidFill>
              </a:rPr>
              <a:t>Katie Smith</a:t>
            </a:r>
            <a:r>
              <a:rPr lang="en-US" sz="2800" dirty="0"/>
              <a:t>, 916-244-1964</a:t>
            </a:r>
          </a:p>
          <a:p>
            <a:pPr marL="0" indent="0">
              <a:buNone/>
            </a:pPr>
            <a:r>
              <a:rPr lang="en-US" sz="2800" dirty="0">
                <a:hlinkClick r:id="rId4"/>
              </a:rPr>
              <a:t>ksmith@thecapcenter.org</a:t>
            </a:r>
            <a:endParaRPr lang="en-US" sz="2800" dirty="0"/>
          </a:p>
          <a:p>
            <a:pPr marL="0" indent="0">
              <a:buNone/>
            </a:pPr>
            <a:endParaRPr lang="en-US" sz="2800" dirty="0"/>
          </a:p>
          <a:p>
            <a:pPr marL="0" indent="0" algn="ctr">
              <a:buNone/>
            </a:pPr>
            <a:r>
              <a:rPr lang="en-US" sz="2800" dirty="0">
                <a:hlinkClick r:id="rId5"/>
              </a:rPr>
              <a:t>safekidscalifornia.org</a:t>
            </a:r>
            <a:endParaRPr lang="en-US" sz="2800" dirty="0"/>
          </a:p>
          <a:p>
            <a:pPr marL="0" indent="0" algn="ctr">
              <a:buNone/>
            </a:pPr>
            <a:r>
              <a:rPr lang="en-US" sz="2800" dirty="0"/>
              <a:t>facebook.com/</a:t>
            </a:r>
            <a:r>
              <a:rPr lang="en-US" sz="2800" dirty="0" err="1"/>
              <a:t>safekidscalifornia</a:t>
            </a:r>
            <a:endParaRPr lang="en-US" sz="2800" dirty="0"/>
          </a:p>
          <a:p>
            <a:pPr marL="0" indent="0" algn="ctr">
              <a:buNone/>
            </a:pPr>
            <a:endParaRPr lang="en-US" sz="4000" dirty="0"/>
          </a:p>
          <a:p>
            <a:pPr marL="0" indent="0" algn="ctr">
              <a:buNone/>
            </a:pPr>
            <a:endParaRPr lang="en-US" sz="4000" dirty="0"/>
          </a:p>
        </p:txBody>
      </p:sp>
      <p:sp>
        <p:nvSpPr>
          <p:cNvPr id="4" name="Slide Number Placeholder 3"/>
          <p:cNvSpPr>
            <a:spLocks noGrp="1"/>
          </p:cNvSpPr>
          <p:nvPr>
            <p:ph type="sldNum" sz="quarter" idx="12"/>
          </p:nvPr>
        </p:nvSpPr>
        <p:spPr/>
        <p:txBody>
          <a:bodyPr/>
          <a:lstStyle/>
          <a:p>
            <a:fld id="{3A7B9F9F-9C84-43A4-A70F-C0C4DFF00504}" type="slidenum">
              <a:rPr lang="en-US" smtClean="0"/>
              <a:pPr/>
              <a:t>32</a:t>
            </a:fld>
            <a:endParaRPr lang="en-US"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841" y="4724400"/>
            <a:ext cx="1351579" cy="1293876"/>
          </a:xfrm>
          <a:prstGeom prst="rect">
            <a:avLst/>
          </a:prstGeom>
        </p:spPr>
      </p:pic>
    </p:spTree>
    <p:extLst>
      <p:ext uri="{BB962C8B-B14F-4D97-AF65-F5344CB8AC3E}">
        <p14:creationId xmlns:p14="http://schemas.microsoft.com/office/powerpoint/2010/main" val="1159066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Television and Furniture Tip-Over Safety</a:t>
            </a:r>
          </a:p>
        </p:txBody>
      </p:sp>
      <p:sp>
        <p:nvSpPr>
          <p:cNvPr id="5" name="Slide Number Placeholder 4"/>
          <p:cNvSpPr>
            <a:spLocks noGrp="1"/>
          </p:cNvSpPr>
          <p:nvPr>
            <p:ph type="sldNum" sz="quarter" idx="12"/>
          </p:nvPr>
        </p:nvSpPr>
        <p:spPr/>
        <p:txBody>
          <a:bodyPr/>
          <a:lstStyle/>
          <a:p>
            <a:fld id="{9B84F02E-A532-48BA-8418-F680C146347E}" type="slidenum">
              <a:rPr lang="en-US" smtClean="0"/>
              <a:t>4</a:t>
            </a:fld>
            <a:endParaRPr lang="en-US"/>
          </a:p>
        </p:txBody>
      </p:sp>
      <p:pic>
        <p:nvPicPr>
          <p:cNvPr id="9" name="Picture 2">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676400" y="1447800"/>
            <a:ext cx="6122498"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14600" y="2438400"/>
            <a:ext cx="2209800" cy="276999"/>
          </a:xfrm>
          <a:prstGeom prst="rect">
            <a:avLst/>
          </a:prstGeom>
          <a:noFill/>
        </p:spPr>
        <p:txBody>
          <a:bodyPr wrap="square" rtlCol="0">
            <a:spAutoFit/>
          </a:bodyPr>
          <a:lstStyle/>
          <a:p>
            <a:r>
              <a:rPr lang="en-US" sz="1200" dirty="0">
                <a:hlinkClick r:id="rId5"/>
              </a:rPr>
              <a:t>Right click to view  video.</a:t>
            </a:r>
            <a:endParaRPr lang="en-US" sz="1200" dirty="0"/>
          </a:p>
        </p:txBody>
      </p:sp>
    </p:spTree>
    <p:extLst>
      <p:ext uri="{BB962C8B-B14F-4D97-AF65-F5344CB8AC3E}">
        <p14:creationId xmlns:p14="http://schemas.microsoft.com/office/powerpoint/2010/main" val="2586251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TV Safety: Why It Matters</a:t>
            </a:r>
          </a:p>
        </p:txBody>
      </p:sp>
      <p:sp>
        <p:nvSpPr>
          <p:cNvPr id="5" name="Content Placeholder 4"/>
          <p:cNvSpPr>
            <a:spLocks noGrp="1"/>
          </p:cNvSpPr>
          <p:nvPr>
            <p:ph sz="half" idx="1"/>
          </p:nvPr>
        </p:nvSpPr>
        <p:spPr>
          <a:xfrm>
            <a:off x="304800" y="1600200"/>
            <a:ext cx="4343400" cy="4525963"/>
          </a:xfrm>
        </p:spPr>
        <p:txBody>
          <a:bodyPr/>
          <a:lstStyle/>
          <a:p>
            <a:r>
              <a:rPr lang="en-US" dirty="0"/>
              <a:t>Every three weeks a child dies from a TV tip-over</a:t>
            </a:r>
          </a:p>
          <a:p>
            <a:r>
              <a:rPr lang="en-US" dirty="0"/>
              <a:t>Every 45 minutes, a child is sent to the emergency department</a:t>
            </a:r>
          </a:p>
          <a:p>
            <a:r>
              <a:rPr lang="en-US" dirty="0"/>
              <a:t>31,000 injuries to children 19 and under annually – a 31% increase over past 10 years</a:t>
            </a:r>
          </a:p>
        </p:txBody>
      </p:sp>
      <p:sp>
        <p:nvSpPr>
          <p:cNvPr id="4" name="Slide Number Placeholder 3"/>
          <p:cNvSpPr>
            <a:spLocks noGrp="1"/>
          </p:cNvSpPr>
          <p:nvPr>
            <p:ph type="sldNum" sz="quarter" idx="12"/>
          </p:nvPr>
        </p:nvSpPr>
        <p:spPr/>
        <p:txBody>
          <a:bodyPr/>
          <a:lstStyle/>
          <a:p>
            <a:fld id="{3A7B9F9F-9C84-43A4-A70F-C0C4DFF00504}" type="slidenum">
              <a:rPr lang="en-US" smtClean="0"/>
              <a:pPr/>
              <a:t>5</a:t>
            </a:fld>
            <a:endParaRPr lang="en-US" dirty="0"/>
          </a:p>
        </p:txBody>
      </p:sp>
      <p:pic>
        <p:nvPicPr>
          <p:cNvPr id="8" name="Picture 2">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842829" y="1600201"/>
            <a:ext cx="3649341"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105400" y="1905000"/>
            <a:ext cx="1981200" cy="276999"/>
          </a:xfrm>
          <a:prstGeom prst="rect">
            <a:avLst/>
          </a:prstGeom>
          <a:noFill/>
        </p:spPr>
        <p:txBody>
          <a:bodyPr wrap="square" rtlCol="0">
            <a:spAutoFit/>
          </a:bodyPr>
          <a:lstStyle/>
          <a:p>
            <a:r>
              <a:rPr lang="en-US" sz="1200" dirty="0">
                <a:hlinkClick r:id="rId5"/>
              </a:rPr>
              <a:t>Right click to view video</a:t>
            </a:r>
            <a:r>
              <a:rPr lang="en-US" sz="1200" dirty="0"/>
              <a:t>.</a:t>
            </a:r>
          </a:p>
        </p:txBody>
      </p:sp>
    </p:spTree>
    <p:extLst>
      <p:ext uri="{BB962C8B-B14F-4D97-AF65-F5344CB8AC3E}">
        <p14:creationId xmlns:p14="http://schemas.microsoft.com/office/powerpoint/2010/main" val="687023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lstStyle/>
          <a:p>
            <a:r>
              <a:rPr lang="en-US" dirty="0"/>
              <a:t>Who is at Greatest Risk?</a:t>
            </a:r>
          </a:p>
        </p:txBody>
      </p:sp>
      <p:sp>
        <p:nvSpPr>
          <p:cNvPr id="5" name="Text Placeholder 4"/>
          <p:cNvSpPr>
            <a:spLocks noGrp="1"/>
          </p:cNvSpPr>
          <p:nvPr>
            <p:ph type="body" idx="1"/>
          </p:nvPr>
        </p:nvSpPr>
        <p:spPr>
          <a:xfrm>
            <a:off x="381000" y="1219200"/>
            <a:ext cx="4040188" cy="914401"/>
          </a:xfrm>
        </p:spPr>
        <p:txBody>
          <a:bodyPr/>
          <a:lstStyle/>
          <a:p>
            <a:r>
              <a:rPr lang="en-US" dirty="0">
                <a:solidFill>
                  <a:srgbClr val="00B0F0"/>
                </a:solidFill>
              </a:rPr>
              <a:t>Children 5 and under at greatest risk – 70%</a:t>
            </a:r>
            <a:endParaRPr lang="en-US" dirty="0"/>
          </a:p>
        </p:txBody>
      </p:sp>
      <p:sp>
        <p:nvSpPr>
          <p:cNvPr id="7" name="Text Placeholder 6"/>
          <p:cNvSpPr>
            <a:spLocks noGrp="1"/>
          </p:cNvSpPr>
          <p:nvPr>
            <p:ph type="body" sz="quarter" idx="3"/>
          </p:nvPr>
        </p:nvSpPr>
        <p:spPr>
          <a:xfrm>
            <a:off x="4648200" y="1371600"/>
            <a:ext cx="4041775" cy="1489075"/>
          </a:xfrm>
        </p:spPr>
        <p:txBody>
          <a:bodyPr/>
          <a:lstStyle/>
          <a:p>
            <a:r>
              <a:rPr lang="en-US" dirty="0">
                <a:solidFill>
                  <a:srgbClr val="92D050"/>
                </a:solidFill>
              </a:rPr>
              <a:t>A 36-inch CRT television falling three feet creates the same momentum as a 1-year-old child falling 10 stories</a:t>
            </a:r>
          </a:p>
        </p:txBody>
      </p:sp>
      <p:sp>
        <p:nvSpPr>
          <p:cNvPr id="8" name="Content Placeholder 7"/>
          <p:cNvSpPr>
            <a:spLocks noGrp="1"/>
          </p:cNvSpPr>
          <p:nvPr>
            <p:ph sz="quarter" idx="4"/>
          </p:nvPr>
        </p:nvSpPr>
        <p:spPr>
          <a:xfrm>
            <a:off x="4572000" y="3276600"/>
            <a:ext cx="4041775" cy="2819400"/>
          </a:xfrm>
        </p:spPr>
        <p:txBody>
          <a:bodyPr/>
          <a:lstStyle/>
          <a:p>
            <a:r>
              <a:rPr lang="en-US" sz="2800" dirty="0"/>
              <a:t>Bruises, scrapes, cuts </a:t>
            </a:r>
          </a:p>
          <a:p>
            <a:r>
              <a:rPr lang="en-US" sz="2800" dirty="0"/>
              <a:t>Internal organ injuries</a:t>
            </a:r>
          </a:p>
          <a:p>
            <a:r>
              <a:rPr lang="en-US" sz="2800" dirty="0"/>
              <a:t>Fractures</a:t>
            </a:r>
          </a:p>
          <a:p>
            <a:r>
              <a:rPr lang="en-US" sz="2800" dirty="0"/>
              <a:t>Head injuries</a:t>
            </a:r>
          </a:p>
          <a:p>
            <a:r>
              <a:rPr lang="en-US" sz="2800" dirty="0"/>
              <a:t>Death</a:t>
            </a:r>
          </a:p>
          <a:p>
            <a:endParaRPr lang="en-US" sz="2800" dirty="0"/>
          </a:p>
        </p:txBody>
      </p:sp>
      <p:pic>
        <p:nvPicPr>
          <p:cNvPr id="9"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62001" y="2209800"/>
            <a:ext cx="3124199"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9B84F02E-A532-48BA-8418-F680C146347E}" type="slidenum">
              <a:rPr lang="en-US" smtClean="0"/>
              <a:t>6</a:t>
            </a:fld>
            <a:endParaRPr lang="en-US"/>
          </a:p>
        </p:txBody>
      </p:sp>
    </p:spTree>
    <p:extLst>
      <p:ext uri="{BB962C8B-B14F-4D97-AF65-F5344CB8AC3E}">
        <p14:creationId xmlns:p14="http://schemas.microsoft.com/office/powerpoint/2010/main" val="3757349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477962"/>
          </a:xfrm>
        </p:spPr>
        <p:txBody>
          <a:bodyPr>
            <a:noAutofit/>
          </a:bodyPr>
          <a:lstStyle/>
          <a:p>
            <a:r>
              <a:rPr lang="en-US" sz="4000" b="1" dirty="0">
                <a:solidFill>
                  <a:srgbClr val="0095DA"/>
                </a:solidFill>
              </a:rPr>
              <a:t>2001-2011 Television Tip-Over Related Injuries Among Children by Age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7030405"/>
              </p:ext>
            </p:extLst>
          </p:nvPr>
        </p:nvGraphicFramePr>
        <p:xfrm>
          <a:off x="685800" y="25908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E7844A18-1F8E-41B9-A933-DCF8E9A5801E}" type="slidenum">
              <a:rPr lang="en-US" smtClean="0"/>
              <a:t>7</a:t>
            </a:fld>
            <a:endParaRPr lang="en-US"/>
          </a:p>
        </p:txBody>
      </p:sp>
    </p:spTree>
    <p:extLst>
      <p:ext uri="{BB962C8B-B14F-4D97-AF65-F5344CB8AC3E}">
        <p14:creationId xmlns:p14="http://schemas.microsoft.com/office/powerpoint/2010/main" val="860968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95DA"/>
                </a:solidFill>
              </a:rPr>
              <a:t>How Tip-overs Occur</a:t>
            </a:r>
          </a:p>
        </p:txBody>
      </p:sp>
      <p:sp>
        <p:nvSpPr>
          <p:cNvPr id="3" name="Content Placeholder 2"/>
          <p:cNvSpPr>
            <a:spLocks noGrp="1"/>
          </p:cNvSpPr>
          <p:nvPr>
            <p:ph idx="1"/>
          </p:nvPr>
        </p:nvSpPr>
        <p:spPr>
          <a:xfrm>
            <a:off x="381000" y="1600200"/>
            <a:ext cx="8305800" cy="4525963"/>
          </a:xfrm>
        </p:spPr>
        <p:txBody>
          <a:bodyPr>
            <a:normAutofit fontScale="92500" lnSpcReduction="10000"/>
          </a:bodyPr>
          <a:lstStyle/>
          <a:p>
            <a:pPr>
              <a:buClr>
                <a:srgbClr val="7EB242"/>
              </a:buClr>
            </a:pPr>
            <a:r>
              <a:rPr lang="en-US" sz="2800" dirty="0">
                <a:solidFill>
                  <a:srgbClr val="4D616C"/>
                </a:solidFill>
              </a:rPr>
              <a:t>Flat-screen TVs placed on high,                                                 unstable, narrow-based                                                                                             platforms</a:t>
            </a:r>
          </a:p>
          <a:p>
            <a:pPr>
              <a:buClr>
                <a:srgbClr val="7EB242"/>
              </a:buClr>
            </a:pPr>
            <a:r>
              <a:rPr lang="en-US" sz="2800" dirty="0">
                <a:solidFill>
                  <a:srgbClr val="4D616C"/>
                </a:solidFill>
              </a:rPr>
              <a:t>Top-heavy, can easily be pulled                                              off entertainment center, table,                                                                     or TV stand</a:t>
            </a:r>
          </a:p>
          <a:p>
            <a:pPr>
              <a:buClr>
                <a:srgbClr val="7EB242"/>
              </a:buClr>
            </a:pPr>
            <a:r>
              <a:rPr lang="en-US" sz="2800" dirty="0">
                <a:solidFill>
                  <a:srgbClr val="4D616C"/>
                </a:solidFill>
              </a:rPr>
              <a:t>Mechanism of tip-over</a:t>
            </a:r>
          </a:p>
          <a:p>
            <a:pPr lvl="1">
              <a:buClr>
                <a:srgbClr val="7EB242"/>
              </a:buClr>
              <a:buFont typeface="Wingdings" pitchFamily="2" charset="2"/>
              <a:buChar char="Ø"/>
            </a:pPr>
            <a:r>
              <a:rPr lang="en-US" sz="2400" dirty="0">
                <a:solidFill>
                  <a:srgbClr val="4D616C"/>
                </a:solidFill>
              </a:rPr>
              <a:t>70% report no stated impetus for the fall</a:t>
            </a:r>
          </a:p>
          <a:p>
            <a:pPr lvl="1">
              <a:buClr>
                <a:srgbClr val="7EB242"/>
              </a:buClr>
              <a:buFont typeface="Wingdings" pitchFamily="2" charset="2"/>
              <a:buChar char="Ø"/>
            </a:pPr>
            <a:r>
              <a:rPr lang="en-US" sz="2400" dirty="0">
                <a:solidFill>
                  <a:srgbClr val="4D616C"/>
                </a:solidFill>
              </a:rPr>
              <a:t>18% report child pulled furniture onto himself</a:t>
            </a:r>
          </a:p>
          <a:p>
            <a:pPr>
              <a:buClr>
                <a:srgbClr val="7EB242"/>
              </a:buClr>
            </a:pPr>
            <a:r>
              <a:rPr lang="en-US" sz="2800" dirty="0">
                <a:solidFill>
                  <a:srgbClr val="4D616C"/>
                </a:solidFill>
              </a:rPr>
              <a:t>Most accidents occur in living room </a:t>
            </a:r>
          </a:p>
          <a:p>
            <a:pPr>
              <a:buClr>
                <a:srgbClr val="7EB242"/>
              </a:buClr>
            </a:pPr>
            <a:r>
              <a:rPr lang="en-US" sz="2800" dirty="0">
                <a:solidFill>
                  <a:srgbClr val="4D616C"/>
                </a:solidFill>
              </a:rPr>
              <a:t>4-8 pm</a:t>
            </a:r>
          </a:p>
        </p:txBody>
      </p:sp>
      <p:sp>
        <p:nvSpPr>
          <p:cNvPr id="4" name="Slide Number Placeholder 3"/>
          <p:cNvSpPr>
            <a:spLocks noGrp="1"/>
          </p:cNvSpPr>
          <p:nvPr>
            <p:ph type="sldNum" sz="quarter" idx="12"/>
          </p:nvPr>
        </p:nvSpPr>
        <p:spPr/>
        <p:txBody>
          <a:bodyPr/>
          <a:lstStyle/>
          <a:p>
            <a:fld id="{3A7B9F9F-9C84-43A4-A70F-C0C4DFF00504}" type="slidenum">
              <a:rPr lang="en-US" smtClean="0"/>
              <a:pPr/>
              <a:t>8</a:t>
            </a:fld>
            <a:endParaRPr lang="en-US" dirty="0"/>
          </a:p>
        </p:txBody>
      </p:sp>
      <p:pic>
        <p:nvPicPr>
          <p:cNvPr id="5122" name="Picture 2" descr="\\fileserver\data\SAFE KIDS CALIFORNIA\SMART PARENTS, SAFE KIDS\E-FOLDER\getontopofit.cps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00200"/>
            <a:ext cx="3660626"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627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a:solidFill>
                  <a:srgbClr val="0095DA"/>
                </a:solidFill>
              </a:rPr>
              <a:t>Proven Interventions</a:t>
            </a:r>
          </a:p>
        </p:txBody>
      </p:sp>
      <p:sp>
        <p:nvSpPr>
          <p:cNvPr id="5" name="Content Placeholder 4"/>
          <p:cNvSpPr>
            <a:spLocks noGrp="1"/>
          </p:cNvSpPr>
          <p:nvPr>
            <p:ph idx="1"/>
          </p:nvPr>
        </p:nvSpPr>
        <p:spPr>
          <a:xfrm>
            <a:off x="533400" y="1600200"/>
            <a:ext cx="8153400" cy="4525963"/>
          </a:xfrm>
        </p:spPr>
        <p:txBody>
          <a:bodyPr>
            <a:normAutofit fontScale="85000" lnSpcReduction="10000"/>
          </a:bodyPr>
          <a:lstStyle/>
          <a:p>
            <a:r>
              <a:rPr lang="en-US" b="1" dirty="0">
                <a:solidFill>
                  <a:srgbClr val="92D050"/>
                </a:solidFill>
              </a:rPr>
              <a:t>Assess stability of TVs in home</a:t>
            </a:r>
          </a:p>
          <a:p>
            <a:pPr lvl="1">
              <a:buFont typeface="Wingdings" pitchFamily="2" charset="2"/>
              <a:buChar char="Ø"/>
            </a:pPr>
            <a:r>
              <a:rPr lang="en-US" sz="2100" dirty="0">
                <a:solidFill>
                  <a:schemeClr val="tx1">
                    <a:lumMod val="50000"/>
                    <a:lumOff val="50000"/>
                  </a:schemeClr>
                </a:solidFill>
              </a:rPr>
              <a:t>Can kids/pets playing in room knock TV over?</a:t>
            </a:r>
          </a:p>
          <a:p>
            <a:pPr lvl="1">
              <a:buFont typeface="Wingdings" pitchFamily="2" charset="2"/>
              <a:buChar char="Ø"/>
            </a:pPr>
            <a:r>
              <a:rPr lang="en-US" sz="2100" dirty="0">
                <a:solidFill>
                  <a:schemeClr val="tx1">
                    <a:lumMod val="50000"/>
                    <a:lumOff val="50000"/>
                  </a:schemeClr>
                </a:solidFill>
              </a:rPr>
              <a:t>Can children climb to reach items on or near TV? Can they pull out drawers?</a:t>
            </a:r>
          </a:p>
          <a:p>
            <a:r>
              <a:rPr lang="en-US" b="1" dirty="0">
                <a:solidFill>
                  <a:srgbClr val="92D050"/>
                </a:solidFill>
              </a:rPr>
              <a:t>Secure TVs</a:t>
            </a:r>
          </a:p>
          <a:p>
            <a:pPr lvl="1">
              <a:buFont typeface="Wingdings" pitchFamily="2" charset="2"/>
              <a:buChar char="Ø"/>
            </a:pPr>
            <a:r>
              <a:rPr lang="en-US" sz="2100" dirty="0">
                <a:solidFill>
                  <a:schemeClr val="tx1">
                    <a:lumMod val="50000"/>
                    <a:lumOff val="50000"/>
                  </a:schemeClr>
                </a:solidFill>
              </a:rPr>
              <a:t>Mount flat-screen TVs to wall (follow manufacturer’s instructions)</a:t>
            </a:r>
          </a:p>
          <a:p>
            <a:pPr lvl="1">
              <a:buFont typeface="Wingdings" pitchFamily="2" charset="2"/>
              <a:buChar char="Ø"/>
            </a:pPr>
            <a:r>
              <a:rPr lang="en-US" sz="2100" dirty="0">
                <a:solidFill>
                  <a:schemeClr val="tx1">
                    <a:lumMod val="50000"/>
                    <a:lumOff val="50000"/>
                  </a:schemeClr>
                </a:solidFill>
              </a:rPr>
              <a:t>Place old-style TVs on low, stable furniture</a:t>
            </a:r>
          </a:p>
          <a:p>
            <a:r>
              <a:rPr lang="en-US" b="1" dirty="0">
                <a:solidFill>
                  <a:srgbClr val="92D050"/>
                </a:solidFill>
              </a:rPr>
              <a:t>Secure top-heavy furniture to wall</a:t>
            </a:r>
          </a:p>
          <a:p>
            <a:pPr lvl="1">
              <a:buFont typeface="Wingdings" pitchFamily="2" charset="2"/>
              <a:buChar char="Ø"/>
            </a:pPr>
            <a:r>
              <a:rPr lang="en-US" sz="2100" dirty="0">
                <a:solidFill>
                  <a:schemeClr val="tx1">
                    <a:lumMod val="50000"/>
                    <a:lumOff val="50000"/>
                  </a:schemeClr>
                </a:solidFill>
              </a:rPr>
              <a:t>Use brackets, braces, or wall straps to secure unstable or top-heavy furniture </a:t>
            </a:r>
          </a:p>
          <a:p>
            <a:pPr lvl="1">
              <a:buFont typeface="Wingdings" pitchFamily="2" charset="2"/>
              <a:buChar char="Ø"/>
            </a:pPr>
            <a:r>
              <a:rPr lang="en-US" sz="2100" dirty="0">
                <a:solidFill>
                  <a:schemeClr val="tx1">
                    <a:lumMod val="50000"/>
                    <a:lumOff val="50000"/>
                  </a:schemeClr>
                </a:solidFill>
              </a:rPr>
              <a:t>Install stops on dresser drawers to prevent them from being pulled all the way out</a:t>
            </a:r>
          </a:p>
          <a:p>
            <a:r>
              <a:rPr lang="en-US" b="1" dirty="0">
                <a:solidFill>
                  <a:srgbClr val="92D050"/>
                </a:solidFill>
              </a:rPr>
              <a:t>Rearrange household items</a:t>
            </a:r>
          </a:p>
          <a:p>
            <a:pPr lvl="1">
              <a:buFont typeface="Wingdings" pitchFamily="2" charset="2"/>
              <a:buChar char="Ø"/>
            </a:pPr>
            <a:r>
              <a:rPr lang="en-US" sz="2100" dirty="0">
                <a:solidFill>
                  <a:schemeClr val="tx1">
                    <a:lumMod val="50000"/>
                    <a:lumOff val="50000"/>
                  </a:schemeClr>
                </a:solidFill>
              </a:rPr>
              <a:t>Move heavier items to lower shelves</a:t>
            </a:r>
          </a:p>
          <a:p>
            <a:pPr lvl="1">
              <a:buFont typeface="Wingdings" pitchFamily="2" charset="2"/>
              <a:buChar char="Ø"/>
            </a:pPr>
            <a:r>
              <a:rPr lang="en-US" sz="2100" dirty="0">
                <a:solidFill>
                  <a:schemeClr val="tx1">
                    <a:lumMod val="50000"/>
                    <a:lumOff val="50000"/>
                  </a:schemeClr>
                </a:solidFill>
              </a:rPr>
              <a:t>Avoid placing remote controls, toys, food, other items where kids can climb to reach them.</a:t>
            </a:r>
          </a:p>
        </p:txBody>
      </p:sp>
      <p:sp>
        <p:nvSpPr>
          <p:cNvPr id="6" name="Content Placeholder 5"/>
          <p:cNvSpPr>
            <a:spLocks noGrp="1"/>
          </p:cNvSpPr>
          <p:nvPr>
            <p:ph sz="half" idx="4294967295"/>
          </p:nvPr>
        </p:nvSpPr>
        <p:spPr>
          <a:xfrm>
            <a:off x="5105400" y="1600200"/>
            <a:ext cx="4038600" cy="4525963"/>
          </a:xfrm>
          <a:prstGeom prst="rect">
            <a:avLst/>
          </a:prstGeom>
        </p:spPr>
        <p:txBody>
          <a:bodyPr>
            <a:norm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3A7B9F9F-9C84-43A4-A70F-C0C4DFF00504}" type="slidenum">
              <a:rPr lang="en-US" smtClean="0"/>
              <a:pPr/>
              <a:t>9</a:t>
            </a:fld>
            <a:endParaRPr lang="en-US" dirty="0"/>
          </a:p>
        </p:txBody>
      </p:sp>
    </p:spTree>
    <p:extLst>
      <p:ext uri="{BB962C8B-B14F-4D97-AF65-F5344CB8AC3E}">
        <p14:creationId xmlns:p14="http://schemas.microsoft.com/office/powerpoint/2010/main" val="1089764785"/>
      </p:ext>
    </p:extLst>
  </p:cSld>
  <p:clrMapOvr>
    <a:masterClrMapping/>
  </p:clrMapOvr>
</p:sld>
</file>

<file path=ppt/theme/theme1.xml><?xml version="1.0" encoding="utf-8"?>
<a:theme xmlns:a="http://schemas.openxmlformats.org/drawingml/2006/main" name="SKW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366892D782994FAA498411DC1DB988" ma:contentTypeVersion="5" ma:contentTypeDescription="Create a new document." ma:contentTypeScope="" ma:versionID="2e390c33b725a2c8670f3d5a90cf21bb">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B46302-A4B3-45DA-95D2-2D44F914A0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F74B131-3B49-4042-B813-472F651BA0EF}">
  <ds:schemaRefs>
    <ds:schemaRef ds:uri="http://purl.org/dc/dcmityp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www.w3.org/XML/1998/namespace"/>
    <ds:schemaRef ds:uri="http://schemas.microsoft.com/sharepoint/v3"/>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4CA6D4E3-E184-4BCD-AF7F-410F289CE9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SKW PPT TEMPLATE</Template>
  <TotalTime>1956</TotalTime>
  <Words>4993</Words>
  <Application>Microsoft Office PowerPoint</Application>
  <PresentationFormat>On-screen Show (4:3)</PresentationFormat>
  <Paragraphs>450</Paragraphs>
  <Slides>32</Slides>
  <Notes>32</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32</vt:i4>
      </vt:variant>
    </vt:vector>
  </HeadingPairs>
  <TitlesOfParts>
    <vt:vector size="37" baseType="lpstr">
      <vt:lpstr>Arial</vt:lpstr>
      <vt:lpstr>Calibri</vt:lpstr>
      <vt:lpstr>Wingdings</vt:lpstr>
      <vt:lpstr>SKW PPT TEMPLATE</vt:lpstr>
      <vt:lpstr>Custom Design</vt:lpstr>
      <vt:lpstr>Smart Parents, Safe Kids Prevention of Falls </vt:lpstr>
      <vt:lpstr>Preventing Falls at Home</vt:lpstr>
      <vt:lpstr>What’s the Problem?</vt:lpstr>
      <vt:lpstr>Television and Furniture Tip-Over Safety</vt:lpstr>
      <vt:lpstr>TV Safety: Why It Matters</vt:lpstr>
      <vt:lpstr>Who is at Greatest Risk?</vt:lpstr>
      <vt:lpstr>2001-2011 Television Tip-Over Related Injuries Among Children by Age</vt:lpstr>
      <vt:lpstr>How Tip-overs Occur</vt:lpstr>
      <vt:lpstr>Proven Interventions</vt:lpstr>
      <vt:lpstr>Take a Closer Look: Chance and Keisha</vt:lpstr>
      <vt:lpstr>Preventing Falls: Crib Safety</vt:lpstr>
      <vt:lpstr>Preventing Falls: Bunk Bed Safety</vt:lpstr>
      <vt:lpstr>Bunk Bed Safety: Why It Matters</vt:lpstr>
      <vt:lpstr>Bunk Bed Safety Tips</vt:lpstr>
      <vt:lpstr>Bunk Bed Safety Tips</vt:lpstr>
      <vt:lpstr>Preventing Falls: High Chair Safety</vt:lpstr>
      <vt:lpstr>High Chair Safety: Why It Matters</vt:lpstr>
      <vt:lpstr>High Chair Safety Tips</vt:lpstr>
      <vt:lpstr>Baby Walkers: A Dangerous Choice</vt:lpstr>
      <vt:lpstr>Baby Walkers: What’s the Problem?</vt:lpstr>
      <vt:lpstr>Baby Walker Safety Tips</vt:lpstr>
      <vt:lpstr>Window Safety</vt:lpstr>
      <vt:lpstr>Window Safety: Why It Matters</vt:lpstr>
      <vt:lpstr>One Mom’s Story</vt:lpstr>
      <vt:lpstr>Window Cord Strangulation</vt:lpstr>
      <vt:lpstr>Window Safety Tips</vt:lpstr>
      <vt:lpstr>Preventing Falls: Stair Safety</vt:lpstr>
      <vt:lpstr>Preventing Falls: Stair Safety</vt:lpstr>
      <vt:lpstr>Preventing Falls: Outdoor Toys and Swing Sets</vt:lpstr>
      <vt:lpstr>Sources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Fabulous Presentation</dc:title>
  <dc:creator>Katie Smith</dc:creator>
  <cp:lastModifiedBy>Arias, Steven</cp:lastModifiedBy>
  <cp:revision>169</cp:revision>
  <cp:lastPrinted>2015-03-15T23:06:34Z</cp:lastPrinted>
  <dcterms:created xsi:type="dcterms:W3CDTF">2013-02-25T23:51:07Z</dcterms:created>
  <dcterms:modified xsi:type="dcterms:W3CDTF">2023-10-19T22:50:01Z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0x010100A6366892D782994FAA498411DC1DB988</vt:lpwstr>
  </property>
</Properties>
</file>