
<file path=[Content_Types].xml><?xml version="1.0" encoding="utf-8"?>
<Types xmlns="http://schemas.openxmlformats.org/package/2006/content-types">
  <Default Extension="34AB2F10" ContentType="image/pn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347" r:id="rId2"/>
    <p:sldId id="261" r:id="rId3"/>
    <p:sldId id="260" r:id="rId4"/>
    <p:sldId id="257" r:id="rId5"/>
    <p:sldId id="348" r:id="rId6"/>
    <p:sldId id="271" r:id="rId7"/>
    <p:sldId id="274" r:id="rId8"/>
    <p:sldId id="273" r:id="rId9"/>
    <p:sldId id="293" r:id="rId10"/>
    <p:sldId id="294" r:id="rId11"/>
    <p:sldId id="295" r:id="rId12"/>
    <p:sldId id="296" r:id="rId13"/>
    <p:sldId id="297" r:id="rId14"/>
    <p:sldId id="298" r:id="rId15"/>
    <p:sldId id="299" r:id="rId16"/>
    <p:sldId id="301" r:id="rId17"/>
    <p:sldId id="300" r:id="rId18"/>
    <p:sldId id="302" r:id="rId19"/>
    <p:sldId id="303" r:id="rId20"/>
    <p:sldId id="314" r:id="rId21"/>
    <p:sldId id="304" r:id="rId22"/>
    <p:sldId id="305" r:id="rId23"/>
    <p:sldId id="306" r:id="rId24"/>
    <p:sldId id="307" r:id="rId25"/>
    <p:sldId id="345" r:id="rId26"/>
    <p:sldId id="346" r:id="rId27"/>
    <p:sldId id="335" r:id="rId28"/>
    <p:sldId id="336" r:id="rId29"/>
    <p:sldId id="337" r:id="rId30"/>
    <p:sldId id="310" r:id="rId31"/>
    <p:sldId id="312" r:id="rId32"/>
    <p:sldId id="291" r:id="rId33"/>
    <p:sldId id="313" r:id="rId34"/>
    <p:sldId id="318" r:id="rId35"/>
    <p:sldId id="319" r:id="rId36"/>
    <p:sldId id="321" r:id="rId37"/>
    <p:sldId id="328" r:id="rId38"/>
    <p:sldId id="320" r:id="rId39"/>
    <p:sldId id="324" r:id="rId40"/>
    <p:sldId id="286" r:id="rId41"/>
    <p:sldId id="316" r:id="rId4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quist, Jeramy  DBH" initials="SJD" lastIdx="58" clrIdx="0">
    <p:extLst>
      <p:ext uri="{19B8F6BF-5375-455C-9EA6-DF929625EA0E}">
        <p15:presenceInfo xmlns:p15="http://schemas.microsoft.com/office/powerpoint/2012/main" userId="S-1-5-21-49233884-4160189278-1366953737-45657" providerId="AD"/>
      </p:ext>
    </p:extLst>
  </p:cmAuthor>
  <p:cmAuthor id="2" name="Aldaz, Mariam DBH" initials="AMD" lastIdx="7" clrIdx="1">
    <p:extLst>
      <p:ext uri="{19B8F6BF-5375-455C-9EA6-DF929625EA0E}">
        <p15:presenceInfo xmlns:p15="http://schemas.microsoft.com/office/powerpoint/2012/main" userId="S::Mariam.Aldaz@dbh.sbcounty.gov::dea70bbc-9ca8-4181-955b-c9f55702bf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D74"/>
    <a:srgbClr val="291191"/>
    <a:srgbClr val="CF9F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1" autoAdjust="0"/>
    <p:restoredTop sz="96118" autoAdjust="0"/>
  </p:normalViewPr>
  <p:slideViewPr>
    <p:cSldViewPr snapToGrid="0">
      <p:cViewPr varScale="1">
        <p:scale>
          <a:sx n="85" d="100"/>
          <a:sy n="85" d="100"/>
        </p:scale>
        <p:origin x="276" y="90"/>
      </p:cViewPr>
      <p:guideLst/>
    </p:cSldViewPr>
  </p:slideViewPr>
  <p:notesTextViewPr>
    <p:cViewPr>
      <p:scale>
        <a:sx n="1" d="1"/>
        <a:sy n="1" d="1"/>
      </p:scale>
      <p:origin x="0" y="0"/>
    </p:cViewPr>
  </p:notesTextViewPr>
  <p:notesViewPr>
    <p:cSldViewPr snapToGrid="0">
      <p:cViewPr varScale="1">
        <p:scale>
          <a:sx n="80" d="100"/>
          <a:sy n="80" d="100"/>
        </p:scale>
        <p:origin x="2832" y="5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D8C3180-E9C0-49EA-B72E-A00D6DFB83A6}" type="datetimeFigureOut">
              <a:rPr lang="en-US" smtClean="0"/>
              <a:t>3/26/2024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35E3E9EF-4549-4EAD-A62B-0B4C982BAFD9}" type="slidenum">
              <a:rPr lang="en-US" smtClean="0"/>
              <a:t>‹#›</a:t>
            </a:fld>
            <a:endParaRPr lang="en-US"/>
          </a:p>
        </p:txBody>
      </p:sp>
    </p:spTree>
    <p:extLst>
      <p:ext uri="{BB962C8B-B14F-4D97-AF65-F5344CB8AC3E}">
        <p14:creationId xmlns:p14="http://schemas.microsoft.com/office/powerpoint/2010/main" val="13501283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D33CA28-03A1-439B-BA0C-923E5CA29B06}" type="datetimeFigureOut">
              <a:rPr lang="en-US" smtClean="0"/>
              <a:t>3/26/2024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6D76163-0FD4-4DB7-8F4B-FF1A2B2E1483}" type="slidenum">
              <a:rPr lang="en-US" smtClean="0"/>
              <a:t>‹#›</a:t>
            </a:fld>
            <a:endParaRPr lang="en-US"/>
          </a:p>
        </p:txBody>
      </p:sp>
    </p:spTree>
    <p:extLst>
      <p:ext uri="{BB962C8B-B14F-4D97-AF65-F5344CB8AC3E}">
        <p14:creationId xmlns:p14="http://schemas.microsoft.com/office/powerpoint/2010/main" val="2893848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This PowerPoint Template incorporates Master</a:t>
            </a:r>
            <a:r>
              <a:rPr lang="en-US" baseline="0" dirty="0"/>
              <a:t> Slides—meaning that a master layout controls the look of the entire presentation.  There are 4 master slide layouts—a title layout (shown here), a one column layout (slide 2), a two column layout (slide 3), and a 2 column layout with titles above (slide 4). When you insert a new slide, you are given these 4 “master layout” choices. </a:t>
            </a:r>
            <a:r>
              <a:rPr lang="en-US" b="1" dirty="0"/>
              <a:t>To</a:t>
            </a:r>
            <a:r>
              <a:rPr lang="en-US" b="1" baseline="0" dirty="0"/>
              <a:t> change the Department and Division titles, please see the instructions on slide 2.  </a:t>
            </a:r>
            <a:endParaRPr lang="en-US" b="1" dirty="0"/>
          </a:p>
          <a:p>
            <a:endParaRPr lang="en-US" dirty="0"/>
          </a:p>
        </p:txBody>
      </p:sp>
      <p:sp>
        <p:nvSpPr>
          <p:cNvPr id="4" name="Slide Number Placeholder 3"/>
          <p:cNvSpPr>
            <a:spLocks noGrp="1"/>
          </p:cNvSpPr>
          <p:nvPr>
            <p:ph type="sldNum" sz="quarter" idx="10"/>
          </p:nvPr>
        </p:nvSpPr>
        <p:spPr/>
        <p:txBody>
          <a:bodyPr/>
          <a:lstStyle/>
          <a:p>
            <a:fld id="{06D76163-0FD4-4DB7-8F4B-FF1A2B2E1483}" type="slidenum">
              <a:rPr lang="en-US" smtClean="0"/>
              <a:t>1</a:t>
            </a:fld>
            <a:endParaRPr lang="en-US"/>
          </a:p>
        </p:txBody>
      </p:sp>
    </p:spTree>
    <p:extLst>
      <p:ext uri="{BB962C8B-B14F-4D97-AF65-F5344CB8AC3E}">
        <p14:creationId xmlns:p14="http://schemas.microsoft.com/office/powerpoint/2010/main" val="1100396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lvl="2" indent="0">
              <a:buNone/>
            </a:pPr>
            <a:endParaRPr lang="en-US" dirty="0"/>
          </a:p>
        </p:txBody>
      </p:sp>
      <p:sp>
        <p:nvSpPr>
          <p:cNvPr id="4" name="Slide Number Placeholder 3"/>
          <p:cNvSpPr>
            <a:spLocks noGrp="1"/>
          </p:cNvSpPr>
          <p:nvPr>
            <p:ph type="sldNum" sz="quarter" idx="10"/>
          </p:nvPr>
        </p:nvSpPr>
        <p:spPr/>
        <p:txBody>
          <a:bodyPr/>
          <a:lstStyle/>
          <a:p>
            <a:fld id="{4752DD30-D45E-4C22-B9A3-714A1F31BF34}" type="slidenum">
              <a:rPr lang="en-US" smtClean="0"/>
              <a:t>35</a:t>
            </a:fld>
            <a:endParaRPr lang="en-US"/>
          </a:p>
        </p:txBody>
      </p:sp>
    </p:spTree>
    <p:extLst>
      <p:ext uri="{BB962C8B-B14F-4D97-AF65-F5344CB8AC3E}">
        <p14:creationId xmlns:p14="http://schemas.microsoft.com/office/powerpoint/2010/main" val="15541700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1" dirty="0"/>
          </a:p>
        </p:txBody>
      </p:sp>
      <p:sp>
        <p:nvSpPr>
          <p:cNvPr id="4" name="Slide Number Placeholder 3"/>
          <p:cNvSpPr>
            <a:spLocks noGrp="1"/>
          </p:cNvSpPr>
          <p:nvPr>
            <p:ph type="sldNum" sz="quarter" idx="10"/>
          </p:nvPr>
        </p:nvSpPr>
        <p:spPr/>
        <p:txBody>
          <a:bodyPr/>
          <a:lstStyle/>
          <a:p>
            <a:fld id="{4752DD30-D45E-4C22-B9A3-714A1F31BF34}" type="slidenum">
              <a:rPr lang="en-US" smtClean="0"/>
              <a:t>36</a:t>
            </a:fld>
            <a:endParaRPr lang="en-US"/>
          </a:p>
        </p:txBody>
      </p:sp>
    </p:spTree>
    <p:extLst>
      <p:ext uri="{BB962C8B-B14F-4D97-AF65-F5344CB8AC3E}">
        <p14:creationId xmlns:p14="http://schemas.microsoft.com/office/powerpoint/2010/main" val="36418138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1" dirty="0"/>
          </a:p>
        </p:txBody>
      </p:sp>
      <p:sp>
        <p:nvSpPr>
          <p:cNvPr id="4" name="Slide Number Placeholder 3"/>
          <p:cNvSpPr>
            <a:spLocks noGrp="1"/>
          </p:cNvSpPr>
          <p:nvPr>
            <p:ph type="sldNum" sz="quarter" idx="10"/>
          </p:nvPr>
        </p:nvSpPr>
        <p:spPr/>
        <p:txBody>
          <a:bodyPr/>
          <a:lstStyle/>
          <a:p>
            <a:fld id="{4752DD30-D45E-4C22-B9A3-714A1F31BF34}" type="slidenum">
              <a:rPr lang="en-US" smtClean="0"/>
              <a:t>38</a:t>
            </a:fld>
            <a:endParaRPr lang="en-US"/>
          </a:p>
        </p:txBody>
      </p:sp>
    </p:spTree>
    <p:extLst>
      <p:ext uri="{BB962C8B-B14F-4D97-AF65-F5344CB8AC3E}">
        <p14:creationId xmlns:p14="http://schemas.microsoft.com/office/powerpoint/2010/main" val="3366504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When you change the information (Department and Division) on each of these 4 default master slides, your presentation will automatically change to reflect it.  </a:t>
            </a:r>
            <a:r>
              <a:rPr lang="en-US" b="1" dirty="0"/>
              <a:t>**Please be sure to change the information on each of the 4 master slides.**</a:t>
            </a:r>
          </a:p>
          <a:p>
            <a:endParaRPr lang="en-US" dirty="0"/>
          </a:p>
        </p:txBody>
      </p:sp>
      <p:sp>
        <p:nvSpPr>
          <p:cNvPr id="4" name="Slide Number Placeholder 3"/>
          <p:cNvSpPr>
            <a:spLocks noGrp="1"/>
          </p:cNvSpPr>
          <p:nvPr>
            <p:ph type="sldNum" sz="quarter" idx="10"/>
          </p:nvPr>
        </p:nvSpPr>
        <p:spPr/>
        <p:txBody>
          <a:bodyPr/>
          <a:lstStyle/>
          <a:p>
            <a:fld id="{06D76163-0FD4-4DB7-8F4B-FF1A2B2E1483}" type="slidenum">
              <a:rPr lang="en-US" smtClean="0"/>
              <a:t>2</a:t>
            </a:fld>
            <a:endParaRPr lang="en-US"/>
          </a:p>
        </p:txBody>
      </p:sp>
    </p:spTree>
    <p:extLst>
      <p:ext uri="{BB962C8B-B14F-4D97-AF65-F5344CB8AC3E}">
        <p14:creationId xmlns:p14="http://schemas.microsoft.com/office/powerpoint/2010/main" val="235346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When you change the information (Department and Division) on each of these 4 default master slides, your presentation will automatically change to reflect it.  </a:t>
            </a:r>
            <a:r>
              <a:rPr lang="en-US" b="1" dirty="0"/>
              <a:t>**Please be sure to change the information on each of the 4 master slides.**</a:t>
            </a:r>
          </a:p>
          <a:p>
            <a:endParaRPr lang="en-US" dirty="0"/>
          </a:p>
        </p:txBody>
      </p:sp>
      <p:sp>
        <p:nvSpPr>
          <p:cNvPr id="4" name="Slide Number Placeholder 3"/>
          <p:cNvSpPr>
            <a:spLocks noGrp="1"/>
          </p:cNvSpPr>
          <p:nvPr>
            <p:ph type="sldNum" sz="quarter" idx="10"/>
          </p:nvPr>
        </p:nvSpPr>
        <p:spPr/>
        <p:txBody>
          <a:bodyPr/>
          <a:lstStyle/>
          <a:p>
            <a:fld id="{06D76163-0FD4-4DB7-8F4B-FF1A2B2E1483}" type="slidenum">
              <a:rPr lang="en-US" smtClean="0"/>
              <a:t>3</a:t>
            </a:fld>
            <a:endParaRPr lang="en-US"/>
          </a:p>
        </p:txBody>
      </p:sp>
    </p:spTree>
    <p:extLst>
      <p:ext uri="{BB962C8B-B14F-4D97-AF65-F5344CB8AC3E}">
        <p14:creationId xmlns:p14="http://schemas.microsoft.com/office/powerpoint/2010/main" val="467407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When you change the information (Department and Division) on each of these 4 default master slides, your presentation will automatically change to reflect it.  </a:t>
            </a:r>
            <a:r>
              <a:rPr lang="en-US" b="1" dirty="0"/>
              <a:t>**Please be sure to change the information on each of the 4 master slides.**</a:t>
            </a:r>
          </a:p>
          <a:p>
            <a:endParaRPr lang="en-US" dirty="0"/>
          </a:p>
        </p:txBody>
      </p:sp>
      <p:sp>
        <p:nvSpPr>
          <p:cNvPr id="4" name="Slide Number Placeholder 3"/>
          <p:cNvSpPr>
            <a:spLocks noGrp="1"/>
          </p:cNvSpPr>
          <p:nvPr>
            <p:ph type="sldNum" sz="quarter" idx="10"/>
          </p:nvPr>
        </p:nvSpPr>
        <p:spPr/>
        <p:txBody>
          <a:bodyPr/>
          <a:lstStyle/>
          <a:p>
            <a:fld id="{06D76163-0FD4-4DB7-8F4B-FF1A2B2E1483}" type="slidenum">
              <a:rPr lang="en-US" smtClean="0"/>
              <a:t>4</a:t>
            </a:fld>
            <a:endParaRPr lang="en-US"/>
          </a:p>
        </p:txBody>
      </p:sp>
    </p:spTree>
    <p:extLst>
      <p:ext uri="{BB962C8B-B14F-4D97-AF65-F5344CB8AC3E}">
        <p14:creationId xmlns:p14="http://schemas.microsoft.com/office/powerpoint/2010/main" val="15177702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D76163-0FD4-4DB7-8F4B-FF1A2B2E1483}" type="slidenum">
              <a:rPr lang="en-US" smtClean="0"/>
              <a:t>5</a:t>
            </a:fld>
            <a:endParaRPr lang="en-US"/>
          </a:p>
        </p:txBody>
      </p:sp>
    </p:spTree>
    <p:extLst>
      <p:ext uri="{BB962C8B-B14F-4D97-AF65-F5344CB8AC3E}">
        <p14:creationId xmlns:p14="http://schemas.microsoft.com/office/powerpoint/2010/main" val="2341050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D76163-0FD4-4DB7-8F4B-FF1A2B2E1483}" type="slidenum">
              <a:rPr lang="en-US" smtClean="0"/>
              <a:t>6</a:t>
            </a:fld>
            <a:endParaRPr lang="en-US"/>
          </a:p>
        </p:txBody>
      </p:sp>
    </p:spTree>
    <p:extLst>
      <p:ext uri="{BB962C8B-B14F-4D97-AF65-F5344CB8AC3E}">
        <p14:creationId xmlns:p14="http://schemas.microsoft.com/office/powerpoint/2010/main" val="3348028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D76163-0FD4-4DB7-8F4B-FF1A2B2E1483}" type="slidenum">
              <a:rPr lang="en-US" smtClean="0"/>
              <a:t>8</a:t>
            </a:fld>
            <a:endParaRPr lang="en-US"/>
          </a:p>
        </p:txBody>
      </p:sp>
    </p:spTree>
    <p:extLst>
      <p:ext uri="{BB962C8B-B14F-4D97-AF65-F5344CB8AC3E}">
        <p14:creationId xmlns:p14="http://schemas.microsoft.com/office/powerpoint/2010/main" val="1592491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6D76163-0FD4-4DB7-8F4B-FF1A2B2E1483}" type="slidenum">
              <a:rPr lang="en-US" smtClean="0"/>
              <a:t>23</a:t>
            </a:fld>
            <a:endParaRPr lang="en-US"/>
          </a:p>
        </p:txBody>
      </p:sp>
    </p:spTree>
    <p:extLst>
      <p:ext uri="{BB962C8B-B14F-4D97-AF65-F5344CB8AC3E}">
        <p14:creationId xmlns:p14="http://schemas.microsoft.com/office/powerpoint/2010/main" val="3237395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1" dirty="0"/>
          </a:p>
        </p:txBody>
      </p:sp>
      <p:sp>
        <p:nvSpPr>
          <p:cNvPr id="4" name="Slide Number Placeholder 3"/>
          <p:cNvSpPr>
            <a:spLocks noGrp="1"/>
          </p:cNvSpPr>
          <p:nvPr>
            <p:ph type="sldNum" sz="quarter" idx="10"/>
          </p:nvPr>
        </p:nvSpPr>
        <p:spPr/>
        <p:txBody>
          <a:bodyPr/>
          <a:lstStyle/>
          <a:p>
            <a:fld id="{4752DD30-D45E-4C22-B9A3-714A1F31BF34}" type="slidenum">
              <a:rPr lang="en-US" smtClean="0"/>
              <a:t>34</a:t>
            </a:fld>
            <a:endParaRPr lang="en-US"/>
          </a:p>
        </p:txBody>
      </p:sp>
    </p:spTree>
    <p:extLst>
      <p:ext uri="{BB962C8B-B14F-4D97-AF65-F5344CB8AC3E}">
        <p14:creationId xmlns:p14="http://schemas.microsoft.com/office/powerpoint/2010/main" val="22298182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714" y="-179087"/>
            <a:ext cx="12192000" cy="7102990"/>
          </a:xfrm>
          <a:prstGeom prst="rect">
            <a:avLst/>
          </a:prstGeom>
        </p:spPr>
      </p:pic>
      <p:sp>
        <p:nvSpPr>
          <p:cNvPr id="9" name="TextBox 8"/>
          <p:cNvSpPr txBox="1"/>
          <p:nvPr userDrawn="1"/>
        </p:nvSpPr>
        <p:spPr>
          <a:xfrm>
            <a:off x="3548205" y="638206"/>
            <a:ext cx="3326552" cy="584775"/>
          </a:xfrm>
          <a:prstGeom prst="rect">
            <a:avLst/>
          </a:prstGeom>
          <a:noFill/>
        </p:spPr>
        <p:txBody>
          <a:bodyPr wrap="none" rtlCol="0">
            <a:spAutoFit/>
          </a:bodyPr>
          <a:lstStyle/>
          <a:p>
            <a:r>
              <a:rPr lang="en-US" dirty="0">
                <a:solidFill>
                  <a:srgbClr val="002D74"/>
                </a:solidFill>
                <a:latin typeface="Times New Roman MT Extra Bold" panose="02020A06060301020303" pitchFamily="18" charset="0"/>
              </a:rPr>
              <a:t>Department of Behavioral</a:t>
            </a:r>
            <a:r>
              <a:rPr lang="en-US" baseline="0" dirty="0">
                <a:solidFill>
                  <a:srgbClr val="002D74"/>
                </a:solidFill>
                <a:latin typeface="Times New Roman MT Extra Bold" panose="02020A06060301020303" pitchFamily="18" charset="0"/>
              </a:rPr>
              <a:t> Health </a:t>
            </a:r>
            <a:endParaRPr lang="en-US" dirty="0">
              <a:solidFill>
                <a:srgbClr val="002D74"/>
              </a:solidFill>
              <a:latin typeface="Times New Roman MT Extra Bold" panose="02020A06060301020303" pitchFamily="18" charset="0"/>
            </a:endParaRPr>
          </a:p>
          <a:p>
            <a:r>
              <a:rPr lang="en-US" sz="1400" baseline="0" dirty="0">
                <a:solidFill>
                  <a:srgbClr val="002D74"/>
                </a:solidFill>
                <a:latin typeface="Times New Roman MT Extra Bold" panose="02020A06060301020303" pitchFamily="18" charset="0"/>
              </a:rPr>
              <a:t>Patients’ Rights Office</a:t>
            </a:r>
            <a:endParaRPr lang="en-US" sz="1400" dirty="0">
              <a:solidFill>
                <a:srgbClr val="002D74"/>
              </a:solidFill>
              <a:latin typeface="Times New Roman MT Extra Bold" panose="02020A06060301020303" pitchFamily="18" charset="0"/>
            </a:endParaRPr>
          </a:p>
        </p:txBody>
      </p:sp>
      <p:sp>
        <p:nvSpPr>
          <p:cNvPr id="10" name="TextBox 9"/>
          <p:cNvSpPr txBox="1"/>
          <p:nvPr userDrawn="1"/>
        </p:nvSpPr>
        <p:spPr>
          <a:xfrm>
            <a:off x="10360395" y="6056697"/>
            <a:ext cx="1959941" cy="492443"/>
          </a:xfrm>
          <a:prstGeom prst="rect">
            <a:avLst/>
          </a:prstGeom>
          <a:noFill/>
        </p:spPr>
        <p:txBody>
          <a:bodyPr wrap="square" rtlCol="0">
            <a:spAutoFit/>
          </a:bodyPr>
          <a:lstStyle/>
          <a:p>
            <a:pPr algn="ctr"/>
            <a:r>
              <a:rPr lang="en-US" sz="1300" b="1" i="1" dirty="0">
                <a:solidFill>
                  <a:schemeClr val="bg1"/>
                </a:solidFill>
                <a:latin typeface="Arial Narrow" panose="020B0606020202030204" pitchFamily="34" charset="0"/>
              </a:rPr>
              <a:t>www.SBCounty.gov</a:t>
            </a:r>
          </a:p>
          <a:p>
            <a:endParaRPr lang="en-US" sz="1300" b="1" i="1" dirty="0">
              <a:solidFill>
                <a:schemeClr val="bg1"/>
              </a:solidFill>
              <a:latin typeface="Myriad Pro Cond" pitchFamily="34" charset="0"/>
            </a:endParaRP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4147" y="215388"/>
            <a:ext cx="2797890" cy="1366487"/>
          </a:xfrm>
          <a:prstGeom prst="rect">
            <a:avLst/>
          </a:prstGeom>
        </p:spPr>
      </p:pic>
      <p:sp>
        <p:nvSpPr>
          <p:cNvPr id="12" name="Text Placeholder 6"/>
          <p:cNvSpPr>
            <a:spLocks noGrp="1"/>
          </p:cNvSpPr>
          <p:nvPr>
            <p:ph type="body" sz="quarter" idx="10" hasCustomPrompt="1"/>
          </p:nvPr>
        </p:nvSpPr>
        <p:spPr>
          <a:xfrm>
            <a:off x="564147" y="2232678"/>
            <a:ext cx="6345859" cy="838200"/>
          </a:xfrm>
        </p:spPr>
        <p:txBody>
          <a:bodyPr>
            <a:noAutofit/>
          </a:bodyPr>
          <a:lstStyle>
            <a:lvl1pPr marL="0" indent="0">
              <a:spcBef>
                <a:spcPts val="0"/>
              </a:spcBef>
              <a:buNone/>
              <a:defRPr sz="2400" b="1" baseline="0">
                <a:solidFill>
                  <a:schemeClr val="bg1"/>
                </a:solidFill>
                <a:latin typeface="Arial" panose="020B0604020202020204" pitchFamily="34" charset="0"/>
                <a:cs typeface="Arial" panose="020B0604020202020204" pitchFamily="34" charset="0"/>
              </a:defRPr>
            </a:lvl1pPr>
            <a:lvl2pPr>
              <a:defRPr sz="1800" b="1">
                <a:solidFill>
                  <a:schemeClr val="bg1"/>
                </a:solidFill>
                <a:latin typeface="Arial" panose="020B0604020202020204" pitchFamily="34" charset="0"/>
                <a:cs typeface="Arial" panose="020B0604020202020204" pitchFamily="34" charset="0"/>
              </a:defRPr>
            </a:lvl2pPr>
            <a:lvl3pPr>
              <a:defRPr sz="1800" b="1">
                <a:solidFill>
                  <a:schemeClr val="bg1"/>
                </a:solidFill>
                <a:latin typeface="Arial" panose="020B0604020202020204" pitchFamily="34" charset="0"/>
                <a:cs typeface="Arial" panose="020B0604020202020204" pitchFamily="34" charset="0"/>
              </a:defRPr>
            </a:lvl3pPr>
            <a:lvl4pPr>
              <a:defRPr sz="1800" b="1">
                <a:solidFill>
                  <a:schemeClr val="bg1"/>
                </a:solidFill>
                <a:latin typeface="Arial" panose="020B0604020202020204" pitchFamily="34" charset="0"/>
                <a:cs typeface="Arial" panose="020B0604020202020204" pitchFamily="34" charset="0"/>
              </a:defRPr>
            </a:lvl4pPr>
            <a:lvl5pPr>
              <a:defRPr sz="1800" b="1">
                <a:solidFill>
                  <a:schemeClr val="bg1"/>
                </a:solidFill>
                <a:latin typeface="Arial" panose="020B0604020202020204" pitchFamily="34" charset="0"/>
                <a:cs typeface="Arial" panose="020B0604020202020204" pitchFamily="34" charset="0"/>
              </a:defRPr>
            </a:lvl5pPr>
          </a:lstStyle>
          <a:p>
            <a:pPr lvl="0"/>
            <a:r>
              <a:rPr lang="en-US" dirty="0"/>
              <a:t>Patients’ Rights and Advocacy </a:t>
            </a:r>
          </a:p>
        </p:txBody>
      </p:sp>
      <p:sp>
        <p:nvSpPr>
          <p:cNvPr id="15" name="Text Placeholder 8"/>
          <p:cNvSpPr>
            <a:spLocks noGrp="1"/>
          </p:cNvSpPr>
          <p:nvPr>
            <p:ph type="body" sz="quarter" idx="13" hasCustomPrompt="1"/>
          </p:nvPr>
        </p:nvSpPr>
        <p:spPr>
          <a:xfrm>
            <a:off x="564148" y="4523509"/>
            <a:ext cx="4191000" cy="381000"/>
          </a:xfrm>
        </p:spPr>
        <p:txBody>
          <a:bodyPr/>
          <a:lstStyle>
            <a:lvl1pPr marL="0" indent="0">
              <a:buNone/>
              <a:defRPr sz="1800" baseline="0">
                <a:solidFill>
                  <a:schemeClr val="bg1"/>
                </a:solidFill>
                <a:latin typeface="Arial" panose="020B0604020202020204" pitchFamily="34" charset="0"/>
                <a:cs typeface="Arial" panose="020B0604020202020204" pitchFamily="34" charset="0"/>
              </a:defRPr>
            </a:lvl1pPr>
          </a:lstStyle>
          <a:p>
            <a:pPr lvl="0"/>
            <a:r>
              <a:rPr lang="en-US" dirty="0"/>
              <a:t>Patients’ Rights Team</a:t>
            </a:r>
          </a:p>
        </p:txBody>
      </p:sp>
      <p:sp>
        <p:nvSpPr>
          <p:cNvPr id="16" name="Text Placeholder 8"/>
          <p:cNvSpPr>
            <a:spLocks noGrp="1"/>
          </p:cNvSpPr>
          <p:nvPr>
            <p:ph type="body" sz="quarter" idx="14" hasCustomPrompt="1"/>
          </p:nvPr>
        </p:nvSpPr>
        <p:spPr>
          <a:xfrm>
            <a:off x="564148" y="4828309"/>
            <a:ext cx="4191000" cy="381000"/>
          </a:xfrm>
        </p:spPr>
        <p:txBody>
          <a:bodyPr/>
          <a:lstStyle>
            <a:lvl1pPr marL="0" indent="0">
              <a:buNone/>
              <a:defRPr sz="1800" baseline="0">
                <a:solidFill>
                  <a:schemeClr val="bg1"/>
                </a:solidFill>
                <a:latin typeface="Arial" panose="020B0604020202020204" pitchFamily="34" charset="0"/>
                <a:cs typeface="Arial" panose="020B0604020202020204" pitchFamily="34" charset="0"/>
              </a:defRPr>
            </a:lvl1pPr>
          </a:lstStyle>
          <a:p>
            <a:pPr lvl="0"/>
            <a:r>
              <a:rPr lang="en-US" dirty="0"/>
              <a:t>January 8, 2020</a:t>
            </a:r>
          </a:p>
        </p:txBody>
      </p:sp>
    </p:spTree>
    <p:extLst>
      <p:ext uri="{BB962C8B-B14F-4D97-AF65-F5344CB8AC3E}">
        <p14:creationId xmlns:p14="http://schemas.microsoft.com/office/powerpoint/2010/main" val="820658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p:nvPr userDrawn="1"/>
        </p:nvSpPr>
        <p:spPr>
          <a:xfrm>
            <a:off x="0" y="0"/>
            <a:ext cx="12192000" cy="849745"/>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849751"/>
            <a:ext cx="12192000" cy="138546"/>
          </a:xfrm>
          <a:prstGeom prst="rect">
            <a:avLst/>
          </a:prstGeom>
          <a:solidFill>
            <a:srgbClr val="CF9F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 y="6133289"/>
            <a:ext cx="12192001" cy="724712"/>
          </a:xfrm>
          <a:prstGeom prst="rect">
            <a:avLst/>
          </a:prstGeom>
        </p:spPr>
      </p:pic>
      <p:sp>
        <p:nvSpPr>
          <p:cNvPr id="10" name="Text Placeholder 24"/>
          <p:cNvSpPr>
            <a:spLocks noGrp="1"/>
          </p:cNvSpPr>
          <p:nvPr>
            <p:ph type="body" sz="quarter" idx="13"/>
          </p:nvPr>
        </p:nvSpPr>
        <p:spPr>
          <a:xfrm>
            <a:off x="457200" y="1143000"/>
            <a:ext cx="11272982" cy="4648200"/>
          </a:xfrm>
        </p:spPr>
        <p:txBody>
          <a:bodyPr>
            <a:normAutofit/>
          </a:bodyPr>
          <a:lstStyle>
            <a:lvl1pPr>
              <a:defRPr sz="2400" baseline="0">
                <a:latin typeface="Times New Roman" panose="02020603050405020304" pitchFamily="18" charset="0"/>
                <a:cs typeface="Times New Roman" panose="02020603050405020304" pitchFamily="18" charset="0"/>
              </a:defRPr>
            </a:lvl1pPr>
            <a:lvl2pPr>
              <a:defRPr sz="2000" baseline="0">
                <a:latin typeface="Times New Roman" panose="02020603050405020304" pitchFamily="18" charset="0"/>
                <a:cs typeface="Times New Roman" panose="02020603050405020304" pitchFamily="18" charset="0"/>
              </a:defRPr>
            </a:lvl2pPr>
            <a:lvl3pPr>
              <a:defRPr sz="1800" baseline="0">
                <a:latin typeface="Times New Roman" panose="02020603050405020304" pitchFamily="18" charset="0"/>
                <a:cs typeface="Times New Roman" panose="02020603050405020304" pitchFamily="18" charset="0"/>
              </a:defRPr>
            </a:lvl3pPr>
            <a:lvl4pPr>
              <a:defRPr sz="1600" baseline="0">
                <a:latin typeface="Times New Roman" panose="02020603050405020304" pitchFamily="18" charset="0"/>
                <a:cs typeface="Times New Roman" panose="02020603050405020304" pitchFamily="18" charset="0"/>
              </a:defRPr>
            </a:lvl4pPr>
            <a:lvl5pPr>
              <a:defRPr sz="1400" baseline="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25"/>
          <p:cNvSpPr>
            <a:spLocks noGrp="1"/>
          </p:cNvSpPr>
          <p:nvPr>
            <p:ph type="title" hasCustomPrompt="1"/>
          </p:nvPr>
        </p:nvSpPr>
        <p:spPr>
          <a:xfrm>
            <a:off x="457200" y="-152400"/>
            <a:ext cx="11272982" cy="1143000"/>
          </a:xfrm>
        </p:spPr>
        <p:txBody>
          <a:bodyPr>
            <a:normAutofit/>
          </a:bodyPr>
          <a:lstStyle>
            <a:lvl1pPr>
              <a:defRPr sz="2400" baseline="0">
                <a:solidFill>
                  <a:schemeClr val="bg1"/>
                </a:solidFill>
                <a:latin typeface="Arial Black" panose="020B0A04020102020204" pitchFamily="34" charset="0"/>
              </a:defRPr>
            </a:lvl1pPr>
          </a:lstStyle>
          <a:p>
            <a:r>
              <a:rPr lang="en-US" dirty="0"/>
              <a:t>Text Slide Heading Set in Arial Black</a:t>
            </a:r>
          </a:p>
        </p:txBody>
      </p:sp>
      <p:sp>
        <p:nvSpPr>
          <p:cNvPr id="12" name="Slide Number Placeholder 1"/>
          <p:cNvSpPr txBox="1">
            <a:spLocks/>
          </p:cNvSpPr>
          <p:nvPr userDrawn="1"/>
        </p:nvSpPr>
        <p:spPr>
          <a:xfrm>
            <a:off x="11004698" y="472206"/>
            <a:ext cx="1066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Page </a:t>
            </a:r>
            <a:fld id="{7D2A9A1A-67AD-4575-BECD-A721609EF19D}" type="slidenum">
              <a:rPr lang="en-US" smtClean="0"/>
              <a:pPr/>
              <a:t>‹#›</a:t>
            </a:fld>
            <a:endParaRPr lang="en-US" dirty="0"/>
          </a:p>
        </p:txBody>
      </p:sp>
    </p:spTree>
    <p:extLst>
      <p:ext uri="{BB962C8B-B14F-4D97-AF65-F5344CB8AC3E}">
        <p14:creationId xmlns:p14="http://schemas.microsoft.com/office/powerpoint/2010/main" val="2603867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6"/>
          <p:cNvSpPr/>
          <p:nvPr userDrawn="1"/>
        </p:nvSpPr>
        <p:spPr>
          <a:xfrm>
            <a:off x="0" y="0"/>
            <a:ext cx="12192000" cy="849745"/>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849751"/>
            <a:ext cx="12192000" cy="138546"/>
          </a:xfrm>
          <a:prstGeom prst="rect">
            <a:avLst/>
          </a:prstGeom>
          <a:solidFill>
            <a:srgbClr val="CF9F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 y="6133289"/>
            <a:ext cx="12192001" cy="724712"/>
          </a:xfrm>
          <a:prstGeom prst="rect">
            <a:avLst/>
          </a:prstGeom>
        </p:spPr>
      </p:pic>
      <p:sp>
        <p:nvSpPr>
          <p:cNvPr id="11" name="Title 25"/>
          <p:cNvSpPr>
            <a:spLocks noGrp="1"/>
          </p:cNvSpPr>
          <p:nvPr>
            <p:ph type="title" hasCustomPrompt="1"/>
          </p:nvPr>
        </p:nvSpPr>
        <p:spPr>
          <a:xfrm>
            <a:off x="457200" y="-152400"/>
            <a:ext cx="11272982" cy="1143000"/>
          </a:xfrm>
        </p:spPr>
        <p:txBody>
          <a:bodyPr>
            <a:normAutofit/>
          </a:bodyPr>
          <a:lstStyle>
            <a:lvl1pPr>
              <a:defRPr sz="2400" baseline="0">
                <a:solidFill>
                  <a:schemeClr val="bg1"/>
                </a:solidFill>
                <a:latin typeface="Arial Black" panose="020B0A04020102020204" pitchFamily="34" charset="0"/>
              </a:defRPr>
            </a:lvl1pPr>
          </a:lstStyle>
          <a:p>
            <a:r>
              <a:rPr lang="en-US" dirty="0"/>
              <a:t>Text Slide Heading Set in Arial Black</a:t>
            </a:r>
          </a:p>
        </p:txBody>
      </p:sp>
      <p:sp>
        <p:nvSpPr>
          <p:cNvPr id="12" name="Text Placeholder 24"/>
          <p:cNvSpPr>
            <a:spLocks noGrp="1"/>
          </p:cNvSpPr>
          <p:nvPr>
            <p:ph type="body" sz="quarter" idx="13"/>
          </p:nvPr>
        </p:nvSpPr>
        <p:spPr>
          <a:xfrm>
            <a:off x="457199" y="1143000"/>
            <a:ext cx="5509491" cy="4648200"/>
          </a:xfrm>
        </p:spPr>
        <p:txBody>
          <a:bodyPr>
            <a:normAutofit/>
          </a:bodyPr>
          <a:lstStyle>
            <a:lvl1pPr>
              <a:defRPr sz="2400" baseline="0">
                <a:latin typeface="Times New Roman" panose="02020603050405020304" pitchFamily="18" charset="0"/>
                <a:cs typeface="Times New Roman" panose="02020603050405020304" pitchFamily="18" charset="0"/>
              </a:defRPr>
            </a:lvl1pPr>
            <a:lvl2pPr>
              <a:defRPr sz="2000" baseline="0">
                <a:latin typeface="Times New Roman" panose="02020603050405020304" pitchFamily="18" charset="0"/>
                <a:cs typeface="Times New Roman" panose="02020603050405020304" pitchFamily="18" charset="0"/>
              </a:defRPr>
            </a:lvl2pPr>
            <a:lvl3pPr>
              <a:defRPr sz="1800" baseline="0">
                <a:latin typeface="Times New Roman" panose="02020603050405020304" pitchFamily="18" charset="0"/>
                <a:cs typeface="Times New Roman" panose="02020603050405020304" pitchFamily="18" charset="0"/>
              </a:defRPr>
            </a:lvl3pPr>
            <a:lvl4pPr>
              <a:defRPr sz="1600" baseline="0">
                <a:latin typeface="Times New Roman" panose="02020603050405020304" pitchFamily="18" charset="0"/>
                <a:cs typeface="Times New Roman" panose="02020603050405020304" pitchFamily="18" charset="0"/>
              </a:defRPr>
            </a:lvl4pPr>
            <a:lvl5pPr>
              <a:defRPr sz="1400" baseline="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24"/>
          <p:cNvSpPr>
            <a:spLocks noGrp="1"/>
          </p:cNvSpPr>
          <p:nvPr>
            <p:ph type="body" sz="quarter" idx="14"/>
          </p:nvPr>
        </p:nvSpPr>
        <p:spPr>
          <a:xfrm>
            <a:off x="6271491" y="1143000"/>
            <a:ext cx="5458691" cy="4648200"/>
          </a:xfrm>
        </p:spPr>
        <p:txBody>
          <a:bodyPr>
            <a:normAutofit/>
          </a:bodyPr>
          <a:lstStyle>
            <a:lvl1pPr>
              <a:defRPr sz="2400" baseline="0">
                <a:latin typeface="Times New Roman" panose="02020603050405020304" pitchFamily="18" charset="0"/>
                <a:cs typeface="Times New Roman" panose="02020603050405020304" pitchFamily="18" charset="0"/>
              </a:defRPr>
            </a:lvl1pPr>
            <a:lvl2pPr>
              <a:defRPr sz="2000" baseline="0">
                <a:latin typeface="Times New Roman" panose="02020603050405020304" pitchFamily="18" charset="0"/>
                <a:cs typeface="Times New Roman" panose="02020603050405020304" pitchFamily="18" charset="0"/>
              </a:defRPr>
            </a:lvl2pPr>
            <a:lvl3pPr>
              <a:defRPr sz="1800" baseline="0">
                <a:latin typeface="Times New Roman" panose="02020603050405020304" pitchFamily="18" charset="0"/>
                <a:cs typeface="Times New Roman" panose="02020603050405020304" pitchFamily="18" charset="0"/>
              </a:defRPr>
            </a:lvl3pPr>
            <a:lvl4pPr>
              <a:defRPr sz="1600" baseline="0">
                <a:latin typeface="Times New Roman" panose="02020603050405020304" pitchFamily="18" charset="0"/>
                <a:cs typeface="Times New Roman" panose="02020603050405020304" pitchFamily="18" charset="0"/>
              </a:defRPr>
            </a:lvl4pPr>
            <a:lvl5pPr>
              <a:defRPr sz="1400" baseline="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Slide Number Placeholder 1"/>
          <p:cNvSpPr txBox="1">
            <a:spLocks/>
          </p:cNvSpPr>
          <p:nvPr userDrawn="1"/>
        </p:nvSpPr>
        <p:spPr>
          <a:xfrm>
            <a:off x="11004698" y="472206"/>
            <a:ext cx="1066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Page </a:t>
            </a:r>
            <a:fld id="{7D2A9A1A-67AD-4575-BECD-A721609EF19D}" type="slidenum">
              <a:rPr lang="en-US" smtClean="0"/>
              <a:pPr/>
              <a:t>‹#›</a:t>
            </a:fld>
            <a:endParaRPr lang="en-US" dirty="0"/>
          </a:p>
        </p:txBody>
      </p:sp>
    </p:spTree>
    <p:extLst>
      <p:ext uri="{BB962C8B-B14F-4D97-AF65-F5344CB8AC3E}">
        <p14:creationId xmlns:p14="http://schemas.microsoft.com/office/powerpoint/2010/main" val="789945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p:cNvSpPr/>
          <p:nvPr userDrawn="1"/>
        </p:nvSpPr>
        <p:spPr>
          <a:xfrm>
            <a:off x="0" y="0"/>
            <a:ext cx="12192000" cy="849745"/>
          </a:xfrm>
          <a:prstGeom prst="rect">
            <a:avLst/>
          </a:prstGeom>
          <a:solidFill>
            <a:srgbClr val="002D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849751"/>
            <a:ext cx="12192000" cy="138546"/>
          </a:xfrm>
          <a:prstGeom prst="rect">
            <a:avLst/>
          </a:prstGeom>
          <a:solidFill>
            <a:srgbClr val="CF9F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 y="6133289"/>
            <a:ext cx="12192001" cy="724712"/>
          </a:xfrm>
          <a:prstGeom prst="rect">
            <a:avLst/>
          </a:prstGeom>
        </p:spPr>
      </p:pic>
      <p:sp>
        <p:nvSpPr>
          <p:cNvPr id="11" name="Title 25"/>
          <p:cNvSpPr>
            <a:spLocks noGrp="1"/>
          </p:cNvSpPr>
          <p:nvPr>
            <p:ph type="title" hasCustomPrompt="1"/>
          </p:nvPr>
        </p:nvSpPr>
        <p:spPr>
          <a:xfrm>
            <a:off x="457200" y="-152400"/>
            <a:ext cx="11272982" cy="1143000"/>
          </a:xfrm>
        </p:spPr>
        <p:txBody>
          <a:bodyPr>
            <a:normAutofit/>
          </a:bodyPr>
          <a:lstStyle>
            <a:lvl1pPr>
              <a:defRPr sz="2400" baseline="0">
                <a:solidFill>
                  <a:schemeClr val="bg1"/>
                </a:solidFill>
                <a:latin typeface="Arial Black" panose="020B0A04020102020204" pitchFamily="34" charset="0"/>
              </a:defRPr>
            </a:lvl1pPr>
          </a:lstStyle>
          <a:p>
            <a:r>
              <a:rPr lang="en-US" dirty="0"/>
              <a:t>Text Slide Heading Set in Arial Black</a:t>
            </a:r>
          </a:p>
        </p:txBody>
      </p:sp>
      <p:sp>
        <p:nvSpPr>
          <p:cNvPr id="12" name="Text Placeholder 24"/>
          <p:cNvSpPr>
            <a:spLocks noGrp="1"/>
          </p:cNvSpPr>
          <p:nvPr>
            <p:ph type="body" sz="quarter" idx="13"/>
          </p:nvPr>
        </p:nvSpPr>
        <p:spPr>
          <a:xfrm>
            <a:off x="457199" y="1676400"/>
            <a:ext cx="5509491" cy="4114800"/>
          </a:xfrm>
        </p:spPr>
        <p:txBody>
          <a:bodyPr>
            <a:normAutofit/>
          </a:bodyPr>
          <a:lstStyle>
            <a:lvl1pPr>
              <a:defRPr sz="2400" baseline="0">
                <a:latin typeface="Times New Roman" panose="02020603050405020304" pitchFamily="18" charset="0"/>
                <a:cs typeface="Times New Roman" panose="02020603050405020304" pitchFamily="18" charset="0"/>
              </a:defRPr>
            </a:lvl1pPr>
            <a:lvl2pPr>
              <a:defRPr sz="2000" baseline="0">
                <a:latin typeface="Times New Roman" panose="02020603050405020304" pitchFamily="18" charset="0"/>
                <a:cs typeface="Times New Roman" panose="02020603050405020304" pitchFamily="18" charset="0"/>
              </a:defRPr>
            </a:lvl2pPr>
            <a:lvl3pPr>
              <a:defRPr sz="1800" baseline="0">
                <a:latin typeface="Times New Roman" panose="02020603050405020304" pitchFamily="18" charset="0"/>
                <a:cs typeface="Times New Roman" panose="02020603050405020304" pitchFamily="18" charset="0"/>
              </a:defRPr>
            </a:lvl3pPr>
            <a:lvl4pPr>
              <a:defRPr sz="1600" baseline="0">
                <a:latin typeface="Times New Roman" panose="02020603050405020304" pitchFamily="18" charset="0"/>
                <a:cs typeface="Times New Roman" panose="02020603050405020304" pitchFamily="18" charset="0"/>
              </a:defRPr>
            </a:lvl4pPr>
            <a:lvl5pPr>
              <a:defRPr sz="1400" baseline="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24"/>
          <p:cNvSpPr>
            <a:spLocks noGrp="1"/>
          </p:cNvSpPr>
          <p:nvPr>
            <p:ph type="body" sz="quarter" idx="14"/>
          </p:nvPr>
        </p:nvSpPr>
        <p:spPr>
          <a:xfrm>
            <a:off x="6271491" y="1676400"/>
            <a:ext cx="5458691" cy="4114800"/>
          </a:xfrm>
        </p:spPr>
        <p:txBody>
          <a:bodyPr>
            <a:normAutofit/>
          </a:bodyPr>
          <a:lstStyle>
            <a:lvl1pPr>
              <a:defRPr sz="2400" baseline="0">
                <a:latin typeface="Times New Roman" panose="02020603050405020304" pitchFamily="18" charset="0"/>
                <a:cs typeface="Times New Roman" panose="02020603050405020304" pitchFamily="18" charset="0"/>
              </a:defRPr>
            </a:lvl1pPr>
            <a:lvl2pPr>
              <a:defRPr sz="2000" baseline="0">
                <a:latin typeface="Times New Roman" panose="02020603050405020304" pitchFamily="18" charset="0"/>
                <a:cs typeface="Times New Roman" panose="02020603050405020304" pitchFamily="18" charset="0"/>
              </a:defRPr>
            </a:lvl2pPr>
            <a:lvl3pPr>
              <a:defRPr sz="1800" baseline="0">
                <a:latin typeface="Times New Roman" panose="02020603050405020304" pitchFamily="18" charset="0"/>
                <a:cs typeface="Times New Roman" panose="02020603050405020304" pitchFamily="18" charset="0"/>
              </a:defRPr>
            </a:lvl3pPr>
            <a:lvl4pPr>
              <a:defRPr sz="1600" baseline="0">
                <a:latin typeface="Times New Roman" panose="02020603050405020304" pitchFamily="18" charset="0"/>
                <a:cs typeface="Times New Roman" panose="02020603050405020304" pitchFamily="18" charset="0"/>
              </a:defRPr>
            </a:lvl4pPr>
            <a:lvl5pPr>
              <a:defRPr sz="1400" baseline="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24"/>
          <p:cNvSpPr>
            <a:spLocks noGrp="1"/>
          </p:cNvSpPr>
          <p:nvPr>
            <p:ph type="body" sz="quarter" idx="15" hasCustomPrompt="1"/>
          </p:nvPr>
        </p:nvSpPr>
        <p:spPr>
          <a:xfrm>
            <a:off x="457200" y="1143000"/>
            <a:ext cx="5509490" cy="533400"/>
          </a:xfrm>
        </p:spPr>
        <p:txBody>
          <a:bodyPr>
            <a:normAutofit/>
          </a:bodyPr>
          <a:lstStyle>
            <a:lvl1pPr marL="0" indent="0" algn="ctr">
              <a:buNone/>
              <a:defRPr sz="2400" b="1" baseline="0">
                <a:latin typeface="Times New Roman" panose="02020603050405020304" pitchFamily="18" charset="0"/>
                <a:cs typeface="Times New Roman" panose="02020603050405020304" pitchFamily="18" charset="0"/>
              </a:defRPr>
            </a:lvl1pPr>
            <a:lvl2pPr>
              <a:defRPr sz="2000" baseline="0">
                <a:latin typeface="Palatino Linotype" panose="02040502050505030304" pitchFamily="18" charset="0"/>
              </a:defRPr>
            </a:lvl2pPr>
            <a:lvl3pPr>
              <a:defRPr sz="1800" baseline="0">
                <a:latin typeface="Palatino Linotype" panose="02040502050505030304" pitchFamily="18" charset="0"/>
              </a:defRPr>
            </a:lvl3pPr>
            <a:lvl4pPr>
              <a:defRPr sz="1600" baseline="0">
                <a:latin typeface="Palatino Linotype" panose="02040502050505030304" pitchFamily="18" charset="0"/>
              </a:defRPr>
            </a:lvl4pPr>
            <a:lvl5pPr>
              <a:defRPr sz="1400" baseline="0">
                <a:latin typeface="Palatino Linotype" panose="02040502050505030304" pitchFamily="18" charset="0"/>
              </a:defRPr>
            </a:lvl5pPr>
          </a:lstStyle>
          <a:p>
            <a:pPr lvl="0"/>
            <a:r>
              <a:rPr lang="en-US" dirty="0"/>
              <a:t>Title</a:t>
            </a:r>
          </a:p>
        </p:txBody>
      </p:sp>
      <p:sp>
        <p:nvSpPr>
          <p:cNvPr id="14" name="Text Placeholder 24"/>
          <p:cNvSpPr>
            <a:spLocks noGrp="1"/>
          </p:cNvSpPr>
          <p:nvPr>
            <p:ph type="body" sz="quarter" idx="16" hasCustomPrompt="1"/>
          </p:nvPr>
        </p:nvSpPr>
        <p:spPr>
          <a:xfrm>
            <a:off x="6271491" y="1143000"/>
            <a:ext cx="5458691" cy="533400"/>
          </a:xfrm>
        </p:spPr>
        <p:txBody>
          <a:bodyPr>
            <a:normAutofit/>
          </a:bodyPr>
          <a:lstStyle>
            <a:lvl1pPr marL="0" indent="0" algn="ctr">
              <a:buNone/>
              <a:defRPr sz="2400" b="1" baseline="0">
                <a:latin typeface="Times New Roman" panose="02020603050405020304" pitchFamily="18" charset="0"/>
                <a:cs typeface="Times New Roman" panose="02020603050405020304" pitchFamily="18" charset="0"/>
              </a:defRPr>
            </a:lvl1pPr>
            <a:lvl2pPr>
              <a:defRPr sz="2000" baseline="0">
                <a:latin typeface="Palatino Linotype" panose="02040502050505030304" pitchFamily="18" charset="0"/>
              </a:defRPr>
            </a:lvl2pPr>
            <a:lvl3pPr>
              <a:defRPr sz="1800" baseline="0">
                <a:latin typeface="Palatino Linotype" panose="02040502050505030304" pitchFamily="18" charset="0"/>
              </a:defRPr>
            </a:lvl3pPr>
            <a:lvl4pPr>
              <a:defRPr sz="1600" baseline="0">
                <a:latin typeface="Palatino Linotype" panose="02040502050505030304" pitchFamily="18" charset="0"/>
              </a:defRPr>
            </a:lvl4pPr>
            <a:lvl5pPr>
              <a:defRPr sz="1400" baseline="0">
                <a:latin typeface="Palatino Linotype" panose="02040502050505030304" pitchFamily="18" charset="0"/>
              </a:defRPr>
            </a:lvl5pPr>
          </a:lstStyle>
          <a:p>
            <a:pPr lvl="0"/>
            <a:r>
              <a:rPr lang="en-US" dirty="0"/>
              <a:t>Title</a:t>
            </a:r>
          </a:p>
        </p:txBody>
      </p:sp>
      <p:sp>
        <p:nvSpPr>
          <p:cNvPr id="16" name="Slide Number Placeholder 1"/>
          <p:cNvSpPr txBox="1">
            <a:spLocks/>
          </p:cNvSpPr>
          <p:nvPr userDrawn="1"/>
        </p:nvSpPr>
        <p:spPr>
          <a:xfrm>
            <a:off x="11004698" y="472206"/>
            <a:ext cx="1066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Page </a:t>
            </a:r>
            <a:fld id="{7D2A9A1A-67AD-4575-BECD-A721609EF19D}" type="slidenum">
              <a:rPr lang="en-US" smtClean="0"/>
              <a:pPr/>
              <a:t>‹#›</a:t>
            </a:fld>
            <a:endParaRPr lang="en-US" dirty="0"/>
          </a:p>
        </p:txBody>
      </p:sp>
    </p:spTree>
    <p:extLst>
      <p:ext uri="{BB962C8B-B14F-4D97-AF65-F5344CB8AC3E}">
        <p14:creationId xmlns:p14="http://schemas.microsoft.com/office/powerpoint/2010/main" val="414610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ustom Slide">
    <p:spTree>
      <p:nvGrpSpPr>
        <p:cNvPr id="1" name=""/>
        <p:cNvGrpSpPr/>
        <p:nvPr/>
      </p:nvGrpSpPr>
      <p:grpSpPr>
        <a:xfrm>
          <a:off x="0" y="0"/>
          <a:ext cx="0" cy="0"/>
          <a:chOff x="0" y="0"/>
          <a:chExt cx="0" cy="0"/>
        </a:xfrm>
      </p:grpSpPr>
      <p:grpSp>
        <p:nvGrpSpPr>
          <p:cNvPr id="7" name="Group 6"/>
          <p:cNvGrpSpPr/>
          <p:nvPr userDrawn="1"/>
        </p:nvGrpSpPr>
        <p:grpSpPr>
          <a:xfrm>
            <a:off x="-1" y="0"/>
            <a:ext cx="12204701" cy="874394"/>
            <a:chOff x="-1" y="0"/>
            <a:chExt cx="9153526" cy="874394"/>
          </a:xfrm>
        </p:grpSpPr>
        <p:sp>
          <p:nvSpPr>
            <p:cNvPr id="8" name="Rectangle 7"/>
            <p:cNvSpPr/>
            <p:nvPr/>
          </p:nvSpPr>
          <p:spPr>
            <a:xfrm>
              <a:off x="0" y="723900"/>
              <a:ext cx="9153525" cy="150494"/>
            </a:xfrm>
            <a:prstGeom prst="rect">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flipV="1">
              <a:off x="-1" y="0"/>
              <a:ext cx="9153525" cy="762000"/>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3" name="Group 12"/>
          <p:cNvGrpSpPr/>
          <p:nvPr userDrawn="1"/>
        </p:nvGrpSpPr>
        <p:grpSpPr>
          <a:xfrm>
            <a:off x="-12702" y="6019803"/>
            <a:ext cx="12204703" cy="838197"/>
            <a:chOff x="-5511" y="6041840"/>
            <a:chExt cx="9153527" cy="838215"/>
          </a:xfrm>
        </p:grpSpPr>
        <p:grpSp>
          <p:nvGrpSpPr>
            <p:cNvPr id="14" name="Group 13"/>
            <p:cNvGrpSpPr/>
            <p:nvPr userDrawn="1"/>
          </p:nvGrpSpPr>
          <p:grpSpPr>
            <a:xfrm>
              <a:off x="-5511" y="6041840"/>
              <a:ext cx="9153527" cy="838215"/>
              <a:chOff x="-9527" y="5410189"/>
              <a:chExt cx="9153527" cy="518775"/>
            </a:xfrm>
          </p:grpSpPr>
          <p:sp>
            <p:nvSpPr>
              <p:cNvPr id="20" name="Rectangle 19"/>
              <p:cNvSpPr/>
              <p:nvPr userDrawn="1"/>
            </p:nvSpPr>
            <p:spPr>
              <a:xfrm rot="10800000" flipV="1">
                <a:off x="7229474" y="5414615"/>
                <a:ext cx="1914526" cy="514349"/>
              </a:xfrm>
              <a:prstGeom prst="rect">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 name="Right Triangle 20"/>
              <p:cNvSpPr/>
              <p:nvPr/>
            </p:nvSpPr>
            <p:spPr>
              <a:xfrm rot="16200000">
                <a:off x="6715127" y="5414614"/>
                <a:ext cx="514349" cy="514349"/>
              </a:xfrm>
              <a:prstGeom prst="rtTriangle">
                <a:avLst/>
              </a:prstGeom>
              <a:solidFill>
                <a:srgbClr val="CCA2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2" name="Rectangle 21"/>
              <p:cNvSpPr/>
              <p:nvPr userDrawn="1"/>
            </p:nvSpPr>
            <p:spPr>
              <a:xfrm flipV="1">
                <a:off x="-9527" y="5410189"/>
                <a:ext cx="6655769" cy="514348"/>
              </a:xfrm>
              <a:prstGeom prst="rect">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3" name="Right Triangle 22"/>
              <p:cNvSpPr/>
              <p:nvPr userDrawn="1"/>
            </p:nvSpPr>
            <p:spPr>
              <a:xfrm rot="5400000">
                <a:off x="6646242" y="5410203"/>
                <a:ext cx="514349" cy="514349"/>
              </a:xfrm>
              <a:prstGeom prst="rtTriangle">
                <a:avLst/>
              </a:prstGeom>
              <a:solidFill>
                <a:srgbClr val="1F1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p:nvPr/>
          </p:nvGrpSpPr>
          <p:grpSpPr>
            <a:xfrm>
              <a:off x="342900" y="6186775"/>
              <a:ext cx="1333500" cy="561974"/>
              <a:chOff x="342900" y="6031212"/>
              <a:chExt cx="1333500" cy="561974"/>
            </a:xfrm>
          </p:grpSpPr>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900" y="6031212"/>
                <a:ext cx="1090537" cy="561974"/>
              </a:xfrm>
              <a:prstGeom prst="rect">
                <a:avLst/>
              </a:prstGeom>
            </p:spPr>
          </p:pic>
          <p:cxnSp>
            <p:nvCxnSpPr>
              <p:cNvPr id="18" name="Straight Connector 17"/>
              <p:cNvCxnSpPr/>
              <p:nvPr/>
            </p:nvCxnSpPr>
            <p:spPr>
              <a:xfrm>
                <a:off x="1676400" y="6116196"/>
                <a:ext cx="0" cy="38100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7084765" y="6341008"/>
              <a:ext cx="2057399" cy="292388"/>
            </a:xfrm>
            <a:prstGeom prst="rect">
              <a:avLst/>
            </a:prstGeom>
            <a:noFill/>
          </p:spPr>
          <p:txBody>
            <a:bodyPr wrap="square" rtlCol="0">
              <a:spAutoFit/>
            </a:bodyPr>
            <a:lstStyle/>
            <a:p>
              <a:pPr algn="ctr"/>
              <a:r>
                <a:rPr lang="en-US" sz="1300" b="1" i="1" dirty="0">
                  <a:solidFill>
                    <a:schemeClr val="bg1"/>
                  </a:solidFill>
                  <a:latin typeface="Arial Narrow" panose="020B0606020202030204" pitchFamily="34" charset="0"/>
                </a:rPr>
                <a:t>www.SBCounty.gov</a:t>
              </a:r>
            </a:p>
          </p:txBody>
        </p:sp>
      </p:grpSp>
      <p:sp>
        <p:nvSpPr>
          <p:cNvPr id="24" name="Slide Number Placeholder 1"/>
          <p:cNvSpPr txBox="1">
            <a:spLocks/>
          </p:cNvSpPr>
          <p:nvPr userDrawn="1"/>
        </p:nvSpPr>
        <p:spPr>
          <a:xfrm>
            <a:off x="10566400" y="400050"/>
            <a:ext cx="1422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t>Page </a:t>
            </a:r>
            <a:fld id="{7D2A9A1A-67AD-4575-BECD-A721609EF19D}" type="slidenum">
              <a:rPr lang="en-US" sz="1200" smtClean="0"/>
              <a:pPr/>
              <a:t>‹#›</a:t>
            </a:fld>
            <a:endParaRPr lang="en-US" sz="1200" dirty="0"/>
          </a:p>
        </p:txBody>
      </p:sp>
      <p:sp>
        <p:nvSpPr>
          <p:cNvPr id="25" name="Text Placeholder 24"/>
          <p:cNvSpPr>
            <a:spLocks noGrp="1"/>
          </p:cNvSpPr>
          <p:nvPr>
            <p:ph type="body" sz="quarter" idx="13"/>
          </p:nvPr>
        </p:nvSpPr>
        <p:spPr>
          <a:xfrm>
            <a:off x="609600" y="1143000"/>
            <a:ext cx="11074400" cy="4648200"/>
          </a:xfrm>
        </p:spPr>
        <p:txBody>
          <a:bodyPr>
            <a:normAutofit/>
          </a:bodyPr>
          <a:lstStyle>
            <a:lvl1pPr>
              <a:defRPr sz="2400" baseline="0">
                <a:latin typeface="Times New Roman" panose="02020603050405020304" pitchFamily="18" charset="0"/>
                <a:cs typeface="Times New Roman" panose="02020603050405020304" pitchFamily="18" charset="0"/>
              </a:defRPr>
            </a:lvl1pPr>
            <a:lvl2pPr>
              <a:defRPr sz="2000" baseline="0">
                <a:latin typeface="Times New Roman" panose="02020603050405020304" pitchFamily="18" charset="0"/>
                <a:cs typeface="Times New Roman" panose="02020603050405020304" pitchFamily="18" charset="0"/>
              </a:defRPr>
            </a:lvl2pPr>
            <a:lvl3pPr>
              <a:defRPr sz="1800" baseline="0">
                <a:latin typeface="Times New Roman" panose="02020603050405020304" pitchFamily="18" charset="0"/>
                <a:cs typeface="Times New Roman" panose="02020603050405020304" pitchFamily="18" charset="0"/>
              </a:defRPr>
            </a:lvl3pPr>
            <a:lvl4pPr>
              <a:defRPr sz="1600" baseline="0">
                <a:latin typeface="Times New Roman" panose="02020603050405020304" pitchFamily="18" charset="0"/>
                <a:cs typeface="Times New Roman" panose="02020603050405020304" pitchFamily="18" charset="0"/>
              </a:defRPr>
            </a:lvl4pPr>
            <a:lvl5pPr>
              <a:defRPr sz="1400" baseline="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itle 25"/>
          <p:cNvSpPr>
            <a:spLocks noGrp="1"/>
          </p:cNvSpPr>
          <p:nvPr>
            <p:ph type="title" hasCustomPrompt="1"/>
          </p:nvPr>
        </p:nvSpPr>
        <p:spPr>
          <a:xfrm>
            <a:off x="609600" y="-152400"/>
            <a:ext cx="10972800" cy="1143000"/>
          </a:xfrm>
        </p:spPr>
        <p:txBody>
          <a:bodyPr>
            <a:normAutofit/>
          </a:bodyPr>
          <a:lstStyle>
            <a:lvl1pPr>
              <a:defRPr sz="2400" baseline="0">
                <a:solidFill>
                  <a:schemeClr val="bg1"/>
                </a:solidFill>
                <a:latin typeface="Arial Black" panose="020B0A04020102020204" pitchFamily="34" charset="0"/>
              </a:defRPr>
            </a:lvl1pPr>
          </a:lstStyle>
          <a:p>
            <a:r>
              <a:rPr lang="en-US" dirty="0"/>
              <a:t>Text Slide Heading Set in Arial Black</a:t>
            </a:r>
          </a:p>
        </p:txBody>
      </p:sp>
      <p:sp>
        <p:nvSpPr>
          <p:cNvPr id="2" name="TextBox 1"/>
          <p:cNvSpPr txBox="1"/>
          <p:nvPr userDrawn="1"/>
        </p:nvSpPr>
        <p:spPr>
          <a:xfrm>
            <a:off x="2591692" y="6290102"/>
            <a:ext cx="3378657" cy="415498"/>
          </a:xfrm>
          <a:prstGeom prst="rect">
            <a:avLst/>
          </a:prstGeom>
          <a:noFill/>
        </p:spPr>
        <p:txBody>
          <a:bodyPr wrap="square" rtlCol="0">
            <a:spAutoFit/>
          </a:bodyPr>
          <a:lstStyle/>
          <a:p>
            <a:r>
              <a:rPr lang="en-US" sz="1200" dirty="0">
                <a:solidFill>
                  <a:schemeClr val="bg1"/>
                </a:solidFill>
                <a:latin typeface="Times New Roman MT Extra Bold" panose="02020A06060301020303" pitchFamily="18" charset="0"/>
              </a:rPr>
              <a:t>Behavioral Health</a:t>
            </a:r>
          </a:p>
          <a:p>
            <a:endParaRPr lang="en-US" sz="900" dirty="0">
              <a:solidFill>
                <a:schemeClr val="bg1"/>
              </a:solidFill>
              <a:latin typeface="Times New Roman MT Extra Bold" panose="02020A06060301020303" pitchFamily="18" charset="0"/>
            </a:endParaRPr>
          </a:p>
        </p:txBody>
      </p:sp>
    </p:spTree>
    <p:extLst>
      <p:ext uri="{BB962C8B-B14F-4D97-AF65-F5344CB8AC3E}">
        <p14:creationId xmlns:p14="http://schemas.microsoft.com/office/powerpoint/2010/main" val="4173785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C21E8F-4269-4F74-A417-154181746230}" type="datetimeFigureOut">
              <a:rPr lang="en-US" smtClean="0"/>
              <a:t>3/26/2024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FEAD9-284C-4BFA-BCD8-8916FD6AA783}" type="slidenum">
              <a:rPr lang="en-US" smtClean="0"/>
              <a:t>‹#›</a:t>
            </a:fld>
            <a:endParaRPr lang="en-US"/>
          </a:p>
        </p:txBody>
      </p:sp>
    </p:spTree>
    <p:extLst>
      <p:ext uri="{BB962C8B-B14F-4D97-AF65-F5344CB8AC3E}">
        <p14:creationId xmlns:p14="http://schemas.microsoft.com/office/powerpoint/2010/main" val="2384934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2.34AB2F10"/><Relationship Id="rId2" Type="http://schemas.openxmlformats.org/officeDocument/2006/relationships/hyperlink" Target="http://www.sbcounty.gov/"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55821" y="2333296"/>
            <a:ext cx="4248150" cy="2829816"/>
          </a:xfrm>
          <a:prstGeom prst="rect">
            <a:avLst/>
          </a:prstGeom>
          <a:ln w="88900" cap="sq" cmpd="thickThin">
            <a:solidFill>
              <a:schemeClr val="bg1"/>
            </a:solidFill>
            <a:prstDash val="solid"/>
            <a:miter lim="800000"/>
          </a:ln>
          <a:effectLst>
            <a:innerShdw blurRad="76200">
              <a:srgbClr val="000000"/>
            </a:innerShdw>
          </a:effectLst>
        </p:spPr>
      </p:pic>
      <p:sp>
        <p:nvSpPr>
          <p:cNvPr id="5" name="Text Placeholder 4"/>
          <p:cNvSpPr>
            <a:spLocks noGrp="1"/>
          </p:cNvSpPr>
          <p:nvPr>
            <p:ph type="body" sz="quarter" idx="4294967295"/>
          </p:nvPr>
        </p:nvSpPr>
        <p:spPr>
          <a:xfrm>
            <a:off x="488909" y="3040090"/>
            <a:ext cx="6283687" cy="777819"/>
          </a:xfrm>
        </p:spPr>
        <p:txBody>
          <a:bodyPr>
            <a:noAutofit/>
          </a:bodyPr>
          <a:lstStyle/>
          <a:p>
            <a:pPr marL="0" indent="0">
              <a:buNone/>
            </a:pPr>
            <a:r>
              <a:rPr lang="en-US" sz="3200" dirty="0">
                <a:solidFill>
                  <a:schemeClr val="bg1"/>
                </a:solidFill>
                <a:latin typeface="Arial" panose="020B0604020202020204" pitchFamily="34" charset="0"/>
                <a:cs typeface="Arial" panose="020B0604020202020204" pitchFamily="34" charset="0"/>
              </a:rPr>
              <a:t>Patients’ Rights and Advocacy</a:t>
            </a:r>
          </a:p>
        </p:txBody>
      </p:sp>
      <p:sp>
        <p:nvSpPr>
          <p:cNvPr id="7" name="Text Placeholder 6"/>
          <p:cNvSpPr>
            <a:spLocks noGrp="1"/>
          </p:cNvSpPr>
          <p:nvPr>
            <p:ph type="body" sz="quarter" idx="13"/>
          </p:nvPr>
        </p:nvSpPr>
        <p:spPr>
          <a:xfrm>
            <a:off x="481021" y="4523509"/>
            <a:ext cx="4191000" cy="381000"/>
          </a:xfrm>
        </p:spPr>
        <p:txBody>
          <a:bodyPr>
            <a:noAutofit/>
          </a:bodyPr>
          <a:lstStyle/>
          <a:p>
            <a:r>
              <a:rPr lang="en-US" sz="2400" dirty="0"/>
              <a:t>Patients’ Rights Office</a:t>
            </a:r>
          </a:p>
        </p:txBody>
      </p:sp>
    </p:spTree>
    <p:extLst>
      <p:ext uri="{BB962C8B-B14F-4D97-AF65-F5344CB8AC3E}">
        <p14:creationId xmlns:p14="http://schemas.microsoft.com/office/powerpoint/2010/main" val="4033383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968476" y="1241939"/>
            <a:ext cx="10023989" cy="4924424"/>
          </a:xfrm>
        </p:spPr>
        <p:txBody>
          <a:bodyPr>
            <a:normAutofit/>
          </a:bodyPr>
          <a:lstStyle/>
          <a:p>
            <a:pPr lvl="1">
              <a:lnSpc>
                <a:spcPct val="100000"/>
              </a:lnSpc>
              <a:spcAft>
                <a:spcPts val="600"/>
              </a:spcAft>
              <a:buClr>
                <a:srgbClr val="CF9F24"/>
              </a:buClr>
              <a:buSzPct val="85000"/>
              <a:buFont typeface="Wingdings" panose="05000000000000000000" pitchFamily="2" charset="2"/>
              <a:buChar char="§"/>
              <a:defRPr/>
            </a:pPr>
            <a:r>
              <a:rPr lang="en-US" dirty="0">
                <a:solidFill>
                  <a:sysClr val="windowText" lastClr="000000"/>
                </a:solidFill>
                <a:latin typeface="Arial" panose="020B0604020202020204" pitchFamily="34" charset="0"/>
                <a:cs typeface="Arial" panose="020B0604020202020204" pitchFamily="34" charset="0"/>
              </a:rPr>
              <a:t>Dignity, privacy, and humane care</a:t>
            </a:r>
          </a:p>
          <a:p>
            <a:pPr lvl="1">
              <a:lnSpc>
                <a:spcPct val="100000"/>
              </a:lnSpc>
              <a:spcAft>
                <a:spcPts val="600"/>
              </a:spcAft>
              <a:buClr>
                <a:srgbClr val="CF9F24"/>
              </a:buClr>
              <a:buSzPct val="85000"/>
              <a:buFont typeface="Wingdings" panose="05000000000000000000" pitchFamily="2" charset="2"/>
              <a:buChar char="§"/>
              <a:defRPr/>
            </a:pPr>
            <a:r>
              <a:rPr lang="en-US" dirty="0">
                <a:solidFill>
                  <a:sysClr val="windowText" lastClr="000000"/>
                </a:solidFill>
                <a:latin typeface="Arial" panose="020B0604020202020204" pitchFamily="34" charset="0"/>
                <a:cs typeface="Arial" panose="020B0604020202020204" pitchFamily="34" charset="0"/>
              </a:rPr>
              <a:t>Religious freedom &amp; practice</a:t>
            </a:r>
          </a:p>
          <a:p>
            <a:pPr lvl="1">
              <a:lnSpc>
                <a:spcPct val="100000"/>
              </a:lnSpc>
              <a:spcAft>
                <a:spcPts val="600"/>
              </a:spcAft>
              <a:buClr>
                <a:srgbClr val="CF9F24"/>
              </a:buClr>
              <a:buSzPct val="85000"/>
              <a:buFont typeface="Wingdings" panose="05000000000000000000" pitchFamily="2" charset="2"/>
              <a:buChar char="§"/>
              <a:defRPr/>
            </a:pPr>
            <a:r>
              <a:rPr lang="en-US" dirty="0">
                <a:solidFill>
                  <a:sysClr val="windowText" lastClr="000000"/>
                </a:solidFill>
                <a:latin typeface="Arial" panose="020B0604020202020204" pitchFamily="34" charset="0"/>
                <a:cs typeface="Arial" panose="020B0604020202020204" pitchFamily="34" charset="0"/>
              </a:rPr>
              <a:t>Physical exercise &amp; recreational opportunities</a:t>
            </a:r>
          </a:p>
          <a:p>
            <a:pPr lvl="1">
              <a:lnSpc>
                <a:spcPct val="100000"/>
              </a:lnSpc>
              <a:spcAft>
                <a:spcPts val="600"/>
              </a:spcAft>
              <a:buClr>
                <a:srgbClr val="CF9F24"/>
              </a:buClr>
              <a:buSzPct val="85000"/>
              <a:buFont typeface="Wingdings" panose="05000000000000000000" pitchFamily="2" charset="2"/>
              <a:buChar char="§"/>
              <a:defRPr/>
            </a:pPr>
            <a:r>
              <a:rPr lang="en-US" dirty="0">
                <a:solidFill>
                  <a:sysClr val="windowText" lastClr="000000"/>
                </a:solidFill>
                <a:latin typeface="Arial" panose="020B0604020202020204" pitchFamily="34" charset="0"/>
                <a:cs typeface="Arial" panose="020B0604020202020204" pitchFamily="34" charset="0"/>
              </a:rPr>
              <a:t>Social interaction &amp; participation in community activities</a:t>
            </a:r>
          </a:p>
          <a:p>
            <a:pPr lvl="1">
              <a:lnSpc>
                <a:spcPct val="100000"/>
              </a:lnSpc>
              <a:spcAft>
                <a:spcPts val="600"/>
              </a:spcAft>
              <a:buClr>
                <a:srgbClr val="CF9F24"/>
              </a:buClr>
              <a:buSzPct val="85000"/>
              <a:buFont typeface="Wingdings" panose="05000000000000000000" pitchFamily="2" charset="2"/>
              <a:buChar char="§"/>
              <a:defRPr/>
            </a:pPr>
            <a:r>
              <a:rPr lang="en-US" dirty="0">
                <a:solidFill>
                  <a:sysClr val="windowText" lastClr="000000"/>
                </a:solidFill>
                <a:latin typeface="Arial" panose="020B0604020202020204" pitchFamily="34" charset="0"/>
                <a:cs typeface="Arial" panose="020B0604020202020204" pitchFamily="34" charset="0"/>
              </a:rPr>
              <a:t>Free from harm: </a:t>
            </a:r>
            <a:r>
              <a:rPr lang="en-US" b="1" dirty="0">
                <a:solidFill>
                  <a:srgbClr val="0070C0"/>
                </a:solidFill>
                <a:latin typeface="Arial" panose="020B0604020202020204" pitchFamily="34" charset="0"/>
                <a:cs typeface="Arial" panose="020B0604020202020204" pitchFamily="34" charset="0"/>
              </a:rPr>
              <a:t>“Unnecessary or excessive physical restraint, isolation, medication, abuse, or neglect”</a:t>
            </a:r>
          </a:p>
          <a:p>
            <a:pPr lvl="1">
              <a:lnSpc>
                <a:spcPct val="100000"/>
              </a:lnSpc>
              <a:spcAft>
                <a:spcPts val="600"/>
              </a:spcAft>
              <a:buClr>
                <a:srgbClr val="CF9F24"/>
              </a:buClr>
              <a:buSzPct val="85000"/>
              <a:buFont typeface="Wingdings" panose="05000000000000000000" pitchFamily="2" charset="2"/>
              <a:buChar char="§"/>
              <a:defRPr/>
            </a:pPr>
            <a:r>
              <a:rPr lang="en-US" dirty="0">
                <a:solidFill>
                  <a:sysClr val="windowText" lastClr="000000"/>
                </a:solidFill>
                <a:latin typeface="Arial" panose="020B0604020202020204" pitchFamily="34" charset="0"/>
                <a:cs typeface="Arial" panose="020B0604020202020204" pitchFamily="34" charset="0"/>
              </a:rPr>
              <a:t>Treatment services that promote independence</a:t>
            </a:r>
          </a:p>
          <a:p>
            <a:pPr lvl="1">
              <a:lnSpc>
                <a:spcPct val="100000"/>
              </a:lnSpc>
              <a:spcAft>
                <a:spcPts val="600"/>
              </a:spcAft>
              <a:buClr>
                <a:srgbClr val="CF9F24"/>
              </a:buClr>
              <a:buSzPct val="85000"/>
              <a:buFont typeface="Wingdings" panose="05000000000000000000" pitchFamily="2" charset="2"/>
              <a:buChar char="§"/>
              <a:defRPr/>
            </a:pPr>
            <a:r>
              <a:rPr lang="en-US" dirty="0">
                <a:solidFill>
                  <a:sysClr val="windowText" lastClr="000000"/>
                </a:solidFill>
                <a:latin typeface="Arial" panose="020B0604020202020204" pitchFamily="34" charset="0"/>
                <a:cs typeface="Arial" panose="020B0604020202020204" pitchFamily="34" charset="0"/>
              </a:rPr>
              <a:t>Least restrictive treatment</a:t>
            </a:r>
          </a:p>
          <a:p>
            <a:pPr lvl="1">
              <a:lnSpc>
                <a:spcPct val="100000"/>
              </a:lnSpc>
              <a:spcAft>
                <a:spcPts val="600"/>
              </a:spcAft>
              <a:buClr>
                <a:srgbClr val="CF9F24"/>
              </a:buClr>
              <a:buSzPct val="85000"/>
              <a:buFont typeface="Wingdings" panose="05000000000000000000" pitchFamily="2" charset="2"/>
              <a:buChar char="§"/>
              <a:defRPr/>
            </a:pPr>
            <a:r>
              <a:rPr lang="en-US" dirty="0">
                <a:solidFill>
                  <a:sysClr val="windowText" lastClr="000000"/>
                </a:solidFill>
                <a:latin typeface="Arial" panose="020B0604020202020204" pitchFamily="34" charset="0"/>
                <a:cs typeface="Arial" panose="020B0604020202020204" pitchFamily="34" charset="0"/>
              </a:rPr>
              <a:t>Prompt medical care </a:t>
            </a:r>
          </a:p>
          <a:p>
            <a:pPr lvl="1">
              <a:lnSpc>
                <a:spcPct val="100000"/>
              </a:lnSpc>
              <a:spcAft>
                <a:spcPts val="600"/>
              </a:spcAft>
              <a:buClr>
                <a:srgbClr val="CF9F24"/>
              </a:buClr>
              <a:buSzPct val="85000"/>
              <a:buFont typeface="Wingdings" panose="05000000000000000000" pitchFamily="2" charset="2"/>
              <a:buChar char="§"/>
              <a:defRPr/>
            </a:pPr>
            <a:r>
              <a:rPr lang="en-US" dirty="0">
                <a:solidFill>
                  <a:sysClr val="windowText" lastClr="000000"/>
                </a:solidFill>
                <a:latin typeface="Arial" panose="020B0604020202020204" pitchFamily="34" charset="0"/>
                <a:cs typeface="Arial" panose="020B0604020202020204" pitchFamily="34" charset="0"/>
              </a:rPr>
              <a:t>Participate in appropriate programs of publically funded education (minor’s right)</a:t>
            </a:r>
          </a:p>
          <a:p>
            <a:pPr lvl="1">
              <a:lnSpc>
                <a:spcPct val="100000"/>
              </a:lnSpc>
              <a:spcAft>
                <a:spcPts val="600"/>
              </a:spcAft>
              <a:buClr>
                <a:srgbClr val="CF9F24"/>
              </a:buClr>
              <a:buSzPct val="85000"/>
              <a:buFont typeface="Wingdings" panose="05000000000000000000" pitchFamily="2" charset="2"/>
              <a:buChar char="§"/>
              <a:defRPr/>
            </a:pPr>
            <a:r>
              <a:rPr lang="en-US" dirty="0">
                <a:solidFill>
                  <a:sysClr val="windowText" lastClr="000000"/>
                </a:solidFill>
                <a:latin typeface="Arial" panose="020B0604020202020204" pitchFamily="34" charset="0"/>
                <a:cs typeface="Arial" panose="020B0604020202020204" pitchFamily="34" charset="0"/>
              </a:rPr>
              <a:t>Free from hazardous procedures</a:t>
            </a:r>
          </a:p>
          <a:p>
            <a:pPr lvl="0">
              <a:lnSpc>
                <a:spcPct val="110000"/>
              </a:lnSpc>
              <a:spcBef>
                <a:spcPct val="20000"/>
              </a:spcBef>
              <a:buSzPct val="85000"/>
              <a:defRPr/>
            </a:pPr>
            <a:endParaRPr lang="en-US" sz="1600" dirty="0">
              <a:solidFill>
                <a:sysClr val="windowText" lastClr="000000"/>
              </a:solidFill>
            </a:endParaRPr>
          </a:p>
          <a:p>
            <a:pPr>
              <a:lnSpc>
                <a:spcPct val="110000"/>
              </a:lnSpc>
            </a:pPr>
            <a:endParaRPr lang="en-US" dirty="0"/>
          </a:p>
        </p:txBody>
      </p:sp>
      <p:sp>
        <p:nvSpPr>
          <p:cNvPr id="3" name="Title 2"/>
          <p:cNvSpPr>
            <a:spLocks noGrp="1"/>
          </p:cNvSpPr>
          <p:nvPr>
            <p:ph type="title"/>
          </p:nvPr>
        </p:nvSpPr>
        <p:spPr/>
        <p:txBody>
          <a:bodyPr/>
          <a:lstStyle/>
          <a:p>
            <a:r>
              <a:rPr lang="en-US" dirty="0"/>
              <a:t>Constitutional &amp; Treatment Rights –Undeniable Rights</a:t>
            </a:r>
          </a:p>
        </p:txBody>
      </p:sp>
    </p:spTree>
    <p:extLst>
      <p:ext uri="{BB962C8B-B14F-4D97-AF65-F5344CB8AC3E}">
        <p14:creationId xmlns:p14="http://schemas.microsoft.com/office/powerpoint/2010/main" val="2961567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929149" y="1116462"/>
            <a:ext cx="9310977" cy="5372828"/>
          </a:xfrm>
        </p:spPr>
        <p:txBody>
          <a:bodyPr tIns="0" bIns="0">
            <a:normAutofit/>
          </a:bodyPr>
          <a:lstStyle/>
          <a:p>
            <a:pPr lvl="1">
              <a:lnSpc>
                <a:spcPct val="110000"/>
              </a:lnSpc>
              <a:spcBef>
                <a:spcPts val="528"/>
              </a:spcBef>
              <a:buClr>
                <a:srgbClr val="CF9F24"/>
              </a:buClr>
              <a:buSzPct val="85000"/>
              <a:buFont typeface="Wingdings" panose="05000000000000000000" pitchFamily="2" charset="2"/>
              <a:buChar char="§"/>
              <a:defRPr/>
            </a:pPr>
            <a:r>
              <a:rPr lang="en-US" dirty="0">
                <a:solidFill>
                  <a:sysClr val="windowText" lastClr="000000"/>
                </a:solidFill>
                <a:latin typeface="Arial" panose="020B0604020202020204" pitchFamily="34" charset="0"/>
                <a:cs typeface="Arial" panose="020B0604020202020204" pitchFamily="34" charset="0"/>
              </a:rPr>
              <a:t>To consent or refuse to consent to treatment including antipsychotic medication</a:t>
            </a:r>
          </a:p>
          <a:p>
            <a:pPr lvl="2">
              <a:lnSpc>
                <a:spcPct val="110000"/>
              </a:lnSpc>
              <a:spcBef>
                <a:spcPts val="528"/>
              </a:spcBef>
              <a:buClr>
                <a:srgbClr val="CF9F24"/>
              </a:buClr>
              <a:buSzPct val="85000"/>
              <a:buFont typeface="Wingdings" panose="05000000000000000000" pitchFamily="2" charset="2"/>
              <a:buChar char="§"/>
              <a:defRPr/>
            </a:pPr>
            <a:r>
              <a:rPr lang="en-US" sz="2000" dirty="0">
                <a:solidFill>
                  <a:sysClr val="windowText" lastClr="000000"/>
                </a:solidFill>
                <a:latin typeface="Arial" panose="020B0604020202020204" pitchFamily="34" charset="0"/>
                <a:cs typeface="Arial" panose="020B0604020202020204" pitchFamily="34" charset="0"/>
              </a:rPr>
              <a:t>Except in an </a:t>
            </a:r>
            <a:r>
              <a:rPr lang="en-US" sz="2000" b="1" dirty="0">
                <a:solidFill>
                  <a:srgbClr val="FF0000"/>
                </a:solidFill>
                <a:latin typeface="Arial" panose="020B0604020202020204" pitchFamily="34" charset="0"/>
                <a:cs typeface="Arial" panose="020B0604020202020204" pitchFamily="34" charset="0"/>
              </a:rPr>
              <a:t>“EMERGENCY”</a:t>
            </a:r>
          </a:p>
          <a:p>
            <a:pPr lvl="1">
              <a:lnSpc>
                <a:spcPct val="110000"/>
              </a:lnSpc>
              <a:spcBef>
                <a:spcPts val="528"/>
              </a:spcBef>
              <a:buClr>
                <a:srgbClr val="CF9F24"/>
              </a:buClr>
              <a:buSzPct val="85000"/>
              <a:buFont typeface="Wingdings" panose="05000000000000000000" pitchFamily="2" charset="2"/>
              <a:buChar char="§"/>
              <a:defRPr/>
            </a:pPr>
            <a:r>
              <a:rPr lang="en-US" dirty="0">
                <a:solidFill>
                  <a:sysClr val="windowText" lastClr="000000"/>
                </a:solidFill>
                <a:latin typeface="Arial" panose="020B0604020202020204" pitchFamily="34" charset="0"/>
                <a:cs typeface="Arial" panose="020B0604020202020204" pitchFamily="34" charset="0"/>
              </a:rPr>
              <a:t>To see &amp; receive the services of a patient advocate </a:t>
            </a:r>
          </a:p>
          <a:p>
            <a:pPr lvl="1">
              <a:lnSpc>
                <a:spcPct val="110000"/>
              </a:lnSpc>
              <a:spcBef>
                <a:spcPts val="528"/>
              </a:spcBef>
              <a:buClr>
                <a:srgbClr val="CF9F24"/>
              </a:buClr>
              <a:buSzPct val="85000"/>
              <a:buFont typeface="Wingdings" panose="05000000000000000000" pitchFamily="2" charset="2"/>
              <a:buChar char="§"/>
              <a:defRPr/>
            </a:pPr>
            <a:r>
              <a:rPr lang="en-US" dirty="0">
                <a:solidFill>
                  <a:sysClr val="windowText" lastClr="000000"/>
                </a:solidFill>
                <a:latin typeface="Arial" panose="020B0604020202020204" pitchFamily="34" charset="0"/>
                <a:cs typeface="Arial" panose="020B0604020202020204" pitchFamily="34" charset="0"/>
              </a:rPr>
              <a:t>To refuse psychosurgery</a:t>
            </a:r>
          </a:p>
          <a:p>
            <a:pPr lvl="1">
              <a:lnSpc>
                <a:spcPct val="110000"/>
              </a:lnSpc>
              <a:spcBef>
                <a:spcPts val="528"/>
              </a:spcBef>
              <a:buClr>
                <a:srgbClr val="CF9F24"/>
              </a:buClr>
              <a:buSzPct val="85000"/>
              <a:buFont typeface="Wingdings" panose="05000000000000000000" pitchFamily="2" charset="2"/>
              <a:buChar char="§"/>
              <a:defRPr/>
            </a:pPr>
            <a:r>
              <a:rPr lang="en-US" dirty="0">
                <a:solidFill>
                  <a:sysClr val="windowText" lastClr="000000"/>
                </a:solidFill>
                <a:latin typeface="Arial" panose="020B0604020202020204" pitchFamily="34" charset="0"/>
                <a:cs typeface="Arial" panose="020B0604020202020204" pitchFamily="34" charset="0"/>
              </a:rPr>
              <a:t>To language services</a:t>
            </a:r>
          </a:p>
          <a:p>
            <a:pPr lvl="1">
              <a:lnSpc>
                <a:spcPct val="110000"/>
              </a:lnSpc>
              <a:spcBef>
                <a:spcPts val="528"/>
              </a:spcBef>
              <a:buClr>
                <a:srgbClr val="CF9F24"/>
              </a:buClr>
              <a:buSzPct val="85000"/>
              <a:buFont typeface="Wingdings" panose="05000000000000000000" pitchFamily="2" charset="2"/>
              <a:buChar char="§"/>
              <a:defRPr/>
            </a:pPr>
            <a:r>
              <a:rPr lang="en-US" dirty="0">
                <a:solidFill>
                  <a:sysClr val="windowText" lastClr="000000"/>
                </a:solidFill>
                <a:latin typeface="Arial" panose="020B0604020202020204" pitchFamily="34" charset="0"/>
                <a:cs typeface="Arial" panose="020B0604020202020204" pitchFamily="34" charset="0"/>
              </a:rPr>
              <a:t>Confidentially</a:t>
            </a:r>
          </a:p>
          <a:p>
            <a:pPr lvl="1">
              <a:lnSpc>
                <a:spcPct val="110000"/>
              </a:lnSpc>
              <a:spcBef>
                <a:spcPts val="528"/>
              </a:spcBef>
              <a:buClr>
                <a:srgbClr val="CF9F24"/>
              </a:buClr>
              <a:buSzPct val="85000"/>
              <a:buFont typeface="Wingdings" panose="05000000000000000000" pitchFamily="2" charset="2"/>
              <a:buChar char="§"/>
              <a:defRPr/>
            </a:pPr>
            <a:r>
              <a:rPr lang="en-US" dirty="0">
                <a:solidFill>
                  <a:sysClr val="windowText" lastClr="000000"/>
                </a:solidFill>
                <a:latin typeface="Arial" panose="020B0604020202020204" pitchFamily="34" charset="0"/>
                <a:cs typeface="Arial" panose="020B0604020202020204" pitchFamily="34" charset="0"/>
              </a:rPr>
              <a:t>Informed consent </a:t>
            </a:r>
            <a:r>
              <a:rPr lang="en-US" dirty="0">
                <a:latin typeface="Arial" panose="020B0604020202020204" pitchFamily="34" charset="0"/>
                <a:cs typeface="Arial" panose="020B0604020202020204" pitchFamily="34" charset="0"/>
              </a:rPr>
              <a:t>to </a:t>
            </a:r>
            <a:r>
              <a:rPr lang="en-US" dirty="0">
                <a:solidFill>
                  <a:sysClr val="windowText" lastClr="000000"/>
                </a:solidFill>
                <a:latin typeface="Arial" panose="020B0604020202020204" pitchFamily="34" charset="0"/>
                <a:cs typeface="Arial" panose="020B0604020202020204" pitchFamily="34" charset="0"/>
              </a:rPr>
              <a:t>treatment &amp; medication</a:t>
            </a:r>
          </a:p>
          <a:p>
            <a:pPr lvl="1">
              <a:lnSpc>
                <a:spcPct val="110000"/>
              </a:lnSpc>
              <a:spcBef>
                <a:spcPts val="528"/>
              </a:spcBef>
              <a:buClr>
                <a:srgbClr val="CF9F24"/>
              </a:buClr>
              <a:buSzPct val="85000"/>
              <a:buFont typeface="Wingdings" panose="05000000000000000000" pitchFamily="2" charset="2"/>
              <a:buChar char="§"/>
              <a:defRPr/>
            </a:pPr>
            <a:r>
              <a:rPr lang="en-US" dirty="0">
                <a:solidFill>
                  <a:sysClr val="windowText" lastClr="000000"/>
                </a:solidFill>
                <a:latin typeface="Arial" panose="020B0604020202020204" pitchFamily="34" charset="0"/>
                <a:cs typeface="Arial" panose="020B0604020202020204" pitchFamily="34" charset="0"/>
              </a:rPr>
              <a:t>Participate in individualized treatment planning</a:t>
            </a:r>
          </a:p>
          <a:p>
            <a:pPr lvl="1">
              <a:lnSpc>
                <a:spcPct val="110000"/>
              </a:lnSpc>
              <a:spcBef>
                <a:spcPts val="528"/>
              </a:spcBef>
              <a:buClr>
                <a:srgbClr val="CF9F24"/>
              </a:buClr>
              <a:buSzPct val="85000"/>
              <a:buFont typeface="Wingdings" panose="05000000000000000000" pitchFamily="2" charset="2"/>
              <a:buChar char="§"/>
              <a:defRPr/>
            </a:pPr>
            <a:r>
              <a:rPr lang="en-US" dirty="0">
                <a:solidFill>
                  <a:sysClr val="windowText" lastClr="000000"/>
                </a:solidFill>
                <a:latin typeface="Arial" panose="020B0604020202020204" pitchFamily="34" charset="0"/>
                <a:cs typeface="Arial" panose="020B0604020202020204" pitchFamily="34" charset="0"/>
              </a:rPr>
              <a:t>To be </a:t>
            </a:r>
            <a:r>
              <a:rPr lang="en-US" dirty="0">
                <a:latin typeface="Arial" panose="020B0604020202020204" pitchFamily="34" charset="0"/>
                <a:cs typeface="Arial" panose="020B0604020202020204" pitchFamily="34" charset="0"/>
              </a:rPr>
              <a:t>informed of complaint procedures </a:t>
            </a:r>
            <a:r>
              <a:rPr lang="en-US" dirty="0">
                <a:solidFill>
                  <a:sysClr val="windowText" lastClr="000000"/>
                </a:solidFill>
                <a:latin typeface="Arial" panose="020B0604020202020204" pitchFamily="34" charset="0"/>
                <a:cs typeface="Arial" panose="020B0604020202020204" pitchFamily="34" charset="0"/>
              </a:rPr>
              <a:t>and appeals process </a:t>
            </a:r>
          </a:p>
          <a:p>
            <a:pPr lvl="1">
              <a:lnSpc>
                <a:spcPct val="110000"/>
              </a:lnSpc>
              <a:spcBef>
                <a:spcPts val="528"/>
              </a:spcBef>
              <a:buClr>
                <a:srgbClr val="CF9F24"/>
              </a:buClr>
              <a:buSzPct val="85000"/>
              <a:buFont typeface="Wingdings" panose="05000000000000000000" pitchFamily="2" charset="2"/>
              <a:buChar char="§"/>
              <a:defRPr/>
            </a:pPr>
            <a:r>
              <a:rPr lang="en-US" dirty="0">
                <a:solidFill>
                  <a:sysClr val="windowText" lastClr="000000"/>
                </a:solidFill>
                <a:latin typeface="Arial" panose="020B0604020202020204" pitchFamily="34" charset="0"/>
                <a:cs typeface="Arial" panose="020B0604020202020204" pitchFamily="34" charset="0"/>
              </a:rPr>
              <a:t>Inspect &amp; obtain a copy of their medical record</a:t>
            </a:r>
          </a:p>
          <a:p>
            <a:pPr lvl="1">
              <a:lnSpc>
                <a:spcPct val="110000"/>
              </a:lnSpc>
              <a:spcBef>
                <a:spcPts val="528"/>
              </a:spcBef>
              <a:buClr>
                <a:srgbClr val="CF9F24"/>
              </a:buClr>
              <a:buSzPct val="85000"/>
              <a:buFont typeface="Wingdings" panose="05000000000000000000" pitchFamily="2" charset="2"/>
              <a:buChar char="§"/>
              <a:defRPr/>
            </a:pPr>
            <a:r>
              <a:rPr lang="en-US" dirty="0">
                <a:solidFill>
                  <a:sysClr val="windowText" lastClr="000000"/>
                </a:solidFill>
                <a:latin typeface="Arial" panose="020B0604020202020204" pitchFamily="34" charset="0"/>
                <a:cs typeface="Arial" panose="020B0604020202020204" pitchFamily="34" charset="0"/>
              </a:rPr>
              <a:t>An aftercare plan</a:t>
            </a:r>
            <a:endParaRPr lang="en-US" b="1" dirty="0">
              <a:latin typeface="Arial" panose="020B0604020202020204" pitchFamily="34" charset="0"/>
              <a:cs typeface="Arial" panose="020B0604020202020204" pitchFamily="34" charset="0"/>
            </a:endParaRPr>
          </a:p>
          <a:p>
            <a:pPr marL="0" indent="0">
              <a:lnSpc>
                <a:spcPct val="110000"/>
              </a:lnSpc>
              <a:buNone/>
            </a:pPr>
            <a:r>
              <a:rPr lang="en-US" sz="1600" dirty="0">
                <a:solidFill>
                  <a:srgbClr val="0070C0"/>
                </a:solidFill>
                <a:latin typeface="Arial" panose="020B0604020202020204" pitchFamily="34" charset="0"/>
                <a:cs typeface="Arial" panose="020B0604020202020204" pitchFamily="34" charset="0"/>
              </a:rPr>
              <a:t>        WIC 5325.1, 5325.2, 5327, 5328, 5622</a:t>
            </a:r>
          </a:p>
        </p:txBody>
      </p:sp>
      <p:sp>
        <p:nvSpPr>
          <p:cNvPr id="3" name="Title 2"/>
          <p:cNvSpPr>
            <a:spLocks noGrp="1"/>
          </p:cNvSpPr>
          <p:nvPr>
            <p:ph type="title"/>
          </p:nvPr>
        </p:nvSpPr>
        <p:spPr/>
        <p:txBody>
          <a:bodyPr/>
          <a:lstStyle/>
          <a:p>
            <a:r>
              <a:rPr lang="en-US" dirty="0"/>
              <a:t>More Treatment Rights (Undeniable)</a:t>
            </a:r>
          </a:p>
        </p:txBody>
      </p:sp>
    </p:spTree>
    <p:extLst>
      <p:ext uri="{BB962C8B-B14F-4D97-AF65-F5344CB8AC3E}">
        <p14:creationId xmlns:p14="http://schemas.microsoft.com/office/powerpoint/2010/main" val="2954918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781663" y="1300316"/>
            <a:ext cx="10151808" cy="4933950"/>
          </a:xfrm>
        </p:spPr>
        <p:txBody>
          <a:bodyPr>
            <a:normAutofit/>
          </a:bodyPr>
          <a:lstStyle/>
          <a:p>
            <a:pPr marL="0" indent="0">
              <a:spcAft>
                <a:spcPts val="800"/>
              </a:spcAft>
              <a:buClr>
                <a:schemeClr val="tx1"/>
              </a:buClr>
              <a:buNone/>
            </a:pPr>
            <a:r>
              <a:rPr lang="en-US" dirty="0">
                <a:solidFill>
                  <a:srgbClr val="0070C0"/>
                </a:solidFill>
                <a:latin typeface="Arial" panose="020B0604020202020204" pitchFamily="34" charset="0"/>
                <a:cs typeface="Arial" panose="020B0604020202020204" pitchFamily="34" charset="0"/>
              </a:rPr>
              <a:t>Antipsychotic medication may only be administered to a patient under the following circumstances:</a:t>
            </a:r>
          </a:p>
          <a:p>
            <a:pPr lvl="1">
              <a:lnSpc>
                <a:spcPct val="100000"/>
              </a:lnSpc>
              <a:spcAft>
                <a:spcPts val="800"/>
              </a:spcAft>
              <a:buClr>
                <a:srgbClr val="CF9F24"/>
              </a:buClr>
              <a:buFont typeface="Wingdings" panose="05000000000000000000" pitchFamily="2" charset="2"/>
              <a:buChar char="§"/>
            </a:pPr>
            <a:r>
              <a:rPr lang="en-US" b="1" dirty="0">
                <a:latin typeface="Arial" panose="020B0604020202020204" pitchFamily="34" charset="0"/>
                <a:cs typeface="Arial" panose="020B0604020202020204" pitchFamily="34" charset="0"/>
              </a:rPr>
              <a:t>Informed Consent: </a:t>
            </a:r>
            <a:r>
              <a:rPr lang="en-US" dirty="0">
                <a:latin typeface="Arial" panose="020B0604020202020204" pitchFamily="34" charset="0"/>
                <a:cs typeface="Arial" panose="020B0604020202020204" pitchFamily="34" charset="0"/>
              </a:rPr>
              <a:t>Signed by patient or authorized by physician’s signature…</a:t>
            </a:r>
          </a:p>
          <a:p>
            <a:pPr lvl="1">
              <a:lnSpc>
                <a:spcPct val="100000"/>
              </a:lnSpc>
              <a:spcAft>
                <a:spcPts val="800"/>
              </a:spcAft>
              <a:buClr>
                <a:srgbClr val="CF9F24"/>
              </a:buClr>
              <a:buFont typeface="Wingdings" panose="05000000000000000000" pitchFamily="2" charset="2"/>
              <a:buChar char="§"/>
            </a:pPr>
            <a:r>
              <a:rPr lang="en-US" b="1" dirty="0">
                <a:latin typeface="Arial" panose="020B0604020202020204" pitchFamily="34" charset="0"/>
                <a:cs typeface="Arial" panose="020B0604020202020204" pitchFamily="34" charset="0"/>
              </a:rPr>
              <a:t>Court Order: </a:t>
            </a:r>
            <a:r>
              <a:rPr lang="en-US" dirty="0">
                <a:latin typeface="Arial" panose="020B0604020202020204" pitchFamily="34" charset="0"/>
                <a:cs typeface="Arial" panose="020B0604020202020204" pitchFamily="34" charset="0"/>
              </a:rPr>
              <a:t>Medication Capacity Hearing (“Med Comp” / Riese Hearing) </a:t>
            </a:r>
          </a:p>
          <a:p>
            <a:pPr lvl="1">
              <a:lnSpc>
                <a:spcPct val="100000"/>
              </a:lnSpc>
              <a:spcAft>
                <a:spcPts val="800"/>
              </a:spcAft>
              <a:buClr>
                <a:srgbClr val="CF9F24"/>
              </a:buClr>
              <a:buFont typeface="Wingdings" panose="05000000000000000000" pitchFamily="2" charset="2"/>
              <a:buChar char="§"/>
            </a:pPr>
            <a:r>
              <a:rPr lang="en-US" b="1" dirty="0">
                <a:solidFill>
                  <a:srgbClr val="FF0000"/>
                </a:solidFill>
                <a:latin typeface="Arial" panose="020B0604020202020204" pitchFamily="34" charset="0"/>
                <a:cs typeface="Arial" panose="020B0604020202020204" pitchFamily="34" charset="0"/>
              </a:rPr>
              <a:t>Emergency:</a:t>
            </a:r>
            <a:r>
              <a:rPr lang="en-US" b="1" dirty="0">
                <a:solidFill>
                  <a:srgbClr val="0070C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Defined by WIC 5008 (m), 5332 (e) and CCR Title 9 section 853</a:t>
            </a:r>
          </a:p>
          <a:p>
            <a:pPr lvl="1">
              <a:lnSpc>
                <a:spcPct val="100000"/>
              </a:lnSpc>
              <a:spcAft>
                <a:spcPts val="800"/>
              </a:spcAft>
              <a:buClr>
                <a:srgbClr val="CF9F24"/>
              </a:buClr>
              <a:buFont typeface="Wingdings" panose="05000000000000000000" pitchFamily="2" charset="2"/>
              <a:buChar char="§"/>
            </a:pPr>
            <a:r>
              <a:rPr lang="en-US" b="1" dirty="0">
                <a:latin typeface="Arial" panose="020B0604020202020204" pitchFamily="34" charset="0"/>
                <a:cs typeface="Arial" panose="020B0604020202020204" pitchFamily="34" charset="0"/>
              </a:rPr>
              <a:t>Consent of LPS Conservator: </a:t>
            </a:r>
          </a:p>
          <a:p>
            <a:pPr lvl="2">
              <a:buClr>
                <a:srgbClr val="CF9F24"/>
              </a:buClr>
              <a:buFont typeface="Wingdings" panose="05000000000000000000" pitchFamily="2" charset="2"/>
              <a:buChar char="§"/>
            </a:pPr>
            <a:r>
              <a:rPr lang="en-US" sz="2000" dirty="0">
                <a:latin typeface="Arial" panose="020B0604020202020204" pitchFamily="34" charset="0"/>
                <a:cs typeface="Arial" panose="020B0604020202020204" pitchFamily="34" charset="0"/>
              </a:rPr>
              <a:t>Only if the conservator is granted this power </a:t>
            </a:r>
          </a:p>
          <a:p>
            <a:pPr lvl="2">
              <a:buClr>
                <a:srgbClr val="CF9F24"/>
              </a:buClr>
              <a:buFont typeface="Wingdings" panose="05000000000000000000" pitchFamily="2" charset="2"/>
              <a:buChar char="§"/>
            </a:pPr>
            <a:r>
              <a:rPr lang="en-US" sz="2000" dirty="0">
                <a:latin typeface="Arial" panose="020B0604020202020204" pitchFamily="34" charset="0"/>
                <a:cs typeface="Arial" panose="020B0604020202020204" pitchFamily="34" charset="0"/>
              </a:rPr>
              <a:t>Always review Conservatorship Letters to determine who holds the power to consent/refuse treatment with medication</a:t>
            </a:r>
            <a:endParaRPr lang="en-US" sz="800" b="1" dirty="0">
              <a:latin typeface="Arial" panose="020B0604020202020204" pitchFamily="34" charset="0"/>
              <a:cs typeface="Arial" panose="020B0604020202020204" pitchFamily="34" charset="0"/>
            </a:endParaRPr>
          </a:p>
          <a:p>
            <a:pPr marL="57150" lvl="2" indent="0">
              <a:buClr>
                <a:schemeClr val="tx1"/>
              </a:buClr>
              <a:buNone/>
            </a:pPr>
            <a:endParaRPr lang="en-US" sz="1600" dirty="0">
              <a:solidFill>
                <a:srgbClr val="0070C0"/>
              </a:solidFill>
              <a:latin typeface="Arial" panose="020B0604020202020204" pitchFamily="34" charset="0"/>
              <a:cs typeface="Arial" panose="020B0604020202020204" pitchFamily="34" charset="0"/>
            </a:endParaRPr>
          </a:p>
          <a:p>
            <a:pPr marL="57150" lvl="2" indent="0">
              <a:buClr>
                <a:schemeClr val="tx1"/>
              </a:buClr>
              <a:buNone/>
            </a:pPr>
            <a:endParaRPr lang="en-US" sz="1600" dirty="0">
              <a:solidFill>
                <a:srgbClr val="0070C0"/>
              </a:solidFill>
              <a:latin typeface="Arial" panose="020B0604020202020204" pitchFamily="34" charset="0"/>
              <a:cs typeface="Arial" panose="020B0604020202020204" pitchFamily="34" charset="0"/>
            </a:endParaRPr>
          </a:p>
          <a:p>
            <a:pPr marL="57150" lvl="2" indent="0">
              <a:buClr>
                <a:schemeClr val="tx1"/>
              </a:buClr>
              <a:buNone/>
            </a:pPr>
            <a:endParaRPr lang="en-US" sz="1600" dirty="0">
              <a:solidFill>
                <a:srgbClr val="0070C0"/>
              </a:solidFill>
              <a:latin typeface="Arial" panose="020B0604020202020204" pitchFamily="34" charset="0"/>
              <a:cs typeface="Arial" panose="020B0604020202020204" pitchFamily="34" charset="0"/>
            </a:endParaRPr>
          </a:p>
          <a:p>
            <a:pPr marL="57150" lvl="2" indent="0">
              <a:buClr>
                <a:schemeClr val="tx1"/>
              </a:buClr>
              <a:buNone/>
            </a:pPr>
            <a:r>
              <a:rPr lang="en-US" sz="1600" dirty="0">
                <a:solidFill>
                  <a:srgbClr val="0070C0"/>
                </a:solidFill>
                <a:latin typeface="Arial" panose="020B0604020202020204" pitchFamily="34" charset="0"/>
                <a:cs typeface="Arial" panose="020B0604020202020204" pitchFamily="34" charset="0"/>
              </a:rPr>
              <a:t>WIC 5332</a:t>
            </a:r>
          </a:p>
        </p:txBody>
      </p:sp>
      <p:sp>
        <p:nvSpPr>
          <p:cNvPr id="3" name="Title 2"/>
          <p:cNvSpPr>
            <a:spLocks noGrp="1"/>
          </p:cNvSpPr>
          <p:nvPr>
            <p:ph type="title"/>
          </p:nvPr>
        </p:nvSpPr>
        <p:spPr/>
        <p:txBody>
          <a:bodyPr/>
          <a:lstStyle/>
          <a:p>
            <a:r>
              <a:rPr lang="en-US" dirty="0"/>
              <a:t>Treatment with Antipsychotic/Psychotropic Medication</a:t>
            </a:r>
          </a:p>
        </p:txBody>
      </p:sp>
    </p:spTree>
    <p:extLst>
      <p:ext uri="{BB962C8B-B14F-4D97-AF65-F5344CB8AC3E}">
        <p14:creationId xmlns:p14="http://schemas.microsoft.com/office/powerpoint/2010/main" val="2626799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948814" y="1197655"/>
            <a:ext cx="10073148" cy="4905375"/>
          </a:xfrm>
        </p:spPr>
        <p:txBody>
          <a:bodyPr>
            <a:normAutofit lnSpcReduction="10000"/>
          </a:bodyPr>
          <a:lstStyle/>
          <a:p>
            <a:pPr marL="0" indent="0">
              <a:spcAft>
                <a:spcPts val="600"/>
              </a:spcAft>
              <a:buSzPct val="85000"/>
              <a:buNone/>
              <a:defRPr/>
            </a:pPr>
            <a:r>
              <a:rPr lang="en-US" sz="2600" dirty="0">
                <a:solidFill>
                  <a:srgbClr val="0070C0"/>
                </a:solidFill>
                <a:latin typeface="Arial" panose="020B0604020202020204" pitchFamily="34" charset="0"/>
                <a:cs typeface="Arial" panose="020B0604020202020204" pitchFamily="34" charset="0"/>
              </a:rPr>
              <a:t>These rights may </a:t>
            </a:r>
            <a:r>
              <a:rPr lang="en-US" sz="2600" b="1" dirty="0">
                <a:solidFill>
                  <a:srgbClr val="0070C0"/>
                </a:solidFill>
                <a:latin typeface="Arial" panose="020B0604020202020204" pitchFamily="34" charset="0"/>
                <a:cs typeface="Arial" panose="020B0604020202020204" pitchFamily="34" charset="0"/>
              </a:rPr>
              <a:t>only</a:t>
            </a:r>
            <a:r>
              <a:rPr lang="en-US" sz="2600" dirty="0">
                <a:solidFill>
                  <a:srgbClr val="0070C0"/>
                </a:solidFill>
                <a:latin typeface="Arial" panose="020B0604020202020204" pitchFamily="34" charset="0"/>
                <a:cs typeface="Arial" panose="020B0604020202020204" pitchFamily="34" charset="0"/>
              </a:rPr>
              <a:t> be denied with “GOOD CAUSE”:</a:t>
            </a:r>
          </a:p>
          <a:p>
            <a:pPr lvl="1">
              <a:spcAft>
                <a:spcPts val="600"/>
              </a:spcAft>
              <a:buClr>
                <a:srgbClr val="CF9F24"/>
              </a:buClr>
              <a:buSzPct val="85000"/>
              <a:buFont typeface="Wingdings" panose="05000000000000000000" pitchFamily="2" charset="2"/>
              <a:buChar char="§"/>
              <a:defRPr/>
            </a:pPr>
            <a:r>
              <a:rPr lang="en-US" sz="2200" dirty="0">
                <a:solidFill>
                  <a:sysClr val="windowText" lastClr="000000"/>
                </a:solidFill>
                <a:latin typeface="Arial" panose="020B0604020202020204" pitchFamily="34" charset="0"/>
                <a:cs typeface="Arial" panose="020B0604020202020204" pitchFamily="34" charset="0"/>
              </a:rPr>
              <a:t>Wear own clothing</a:t>
            </a:r>
          </a:p>
          <a:p>
            <a:pPr lvl="1">
              <a:lnSpc>
                <a:spcPct val="80000"/>
              </a:lnSpc>
              <a:spcAft>
                <a:spcPts val="600"/>
              </a:spcAft>
              <a:buClr>
                <a:srgbClr val="CF9F24"/>
              </a:buClr>
              <a:buSzPct val="85000"/>
              <a:buFont typeface="Wingdings" panose="05000000000000000000" pitchFamily="2" charset="2"/>
              <a:buChar char="§"/>
              <a:defRPr/>
            </a:pPr>
            <a:r>
              <a:rPr lang="en-US" sz="2200" dirty="0">
                <a:solidFill>
                  <a:sysClr val="windowText" lastClr="000000"/>
                </a:solidFill>
                <a:latin typeface="Arial" panose="020B0604020202020204" pitchFamily="34" charset="0"/>
                <a:cs typeface="Arial" panose="020B0604020202020204" pitchFamily="34" charset="0"/>
              </a:rPr>
              <a:t>Keep &amp; use personal possessions</a:t>
            </a:r>
          </a:p>
          <a:p>
            <a:pPr lvl="1">
              <a:lnSpc>
                <a:spcPct val="80000"/>
              </a:lnSpc>
              <a:spcAft>
                <a:spcPts val="600"/>
              </a:spcAft>
              <a:buClr>
                <a:srgbClr val="CF9F24"/>
              </a:buClr>
              <a:buSzPct val="85000"/>
              <a:buFont typeface="Wingdings" panose="05000000000000000000" pitchFamily="2" charset="2"/>
              <a:buChar char="§"/>
              <a:defRPr/>
            </a:pPr>
            <a:r>
              <a:rPr lang="en-US" sz="2200" dirty="0">
                <a:solidFill>
                  <a:sysClr val="windowText" lastClr="000000"/>
                </a:solidFill>
                <a:latin typeface="Arial" panose="020B0604020202020204" pitchFamily="34" charset="0"/>
                <a:cs typeface="Arial" panose="020B0604020202020204" pitchFamily="34" charset="0"/>
              </a:rPr>
              <a:t>Keep and be allowed to spend a reasonable sum of money (residential facilities)</a:t>
            </a:r>
          </a:p>
          <a:p>
            <a:pPr lvl="1">
              <a:lnSpc>
                <a:spcPct val="80000"/>
              </a:lnSpc>
              <a:spcAft>
                <a:spcPts val="600"/>
              </a:spcAft>
              <a:buClr>
                <a:srgbClr val="CF9F24"/>
              </a:buClr>
              <a:buSzPct val="85000"/>
              <a:buFont typeface="Wingdings" panose="05000000000000000000" pitchFamily="2" charset="2"/>
              <a:buChar char="§"/>
              <a:defRPr/>
            </a:pPr>
            <a:r>
              <a:rPr lang="en-US" sz="2200" dirty="0">
                <a:solidFill>
                  <a:sysClr val="windowText" lastClr="000000"/>
                </a:solidFill>
                <a:latin typeface="Arial" panose="020B0604020202020204" pitchFamily="34" charset="0"/>
                <a:cs typeface="Arial" panose="020B0604020202020204" pitchFamily="34" charset="0"/>
              </a:rPr>
              <a:t>Have access to individual storage space for private use</a:t>
            </a:r>
          </a:p>
          <a:p>
            <a:pPr lvl="1">
              <a:lnSpc>
                <a:spcPct val="80000"/>
              </a:lnSpc>
              <a:spcAft>
                <a:spcPts val="600"/>
              </a:spcAft>
              <a:buClr>
                <a:srgbClr val="CF9F24"/>
              </a:buClr>
              <a:buSzPct val="85000"/>
              <a:buFont typeface="Wingdings" panose="05000000000000000000" pitchFamily="2" charset="2"/>
              <a:buChar char="§"/>
              <a:defRPr/>
            </a:pPr>
            <a:r>
              <a:rPr lang="en-US" sz="2200" dirty="0">
                <a:solidFill>
                  <a:sysClr val="windowText" lastClr="000000"/>
                </a:solidFill>
                <a:latin typeface="Arial" panose="020B0604020202020204" pitchFamily="34" charset="0"/>
                <a:cs typeface="Arial" panose="020B0604020202020204" pitchFamily="34" charset="0"/>
              </a:rPr>
              <a:t>To see visitors every day</a:t>
            </a:r>
          </a:p>
          <a:p>
            <a:pPr lvl="1">
              <a:lnSpc>
                <a:spcPct val="80000"/>
              </a:lnSpc>
              <a:spcAft>
                <a:spcPts val="600"/>
              </a:spcAft>
              <a:buClr>
                <a:srgbClr val="CF9F24"/>
              </a:buClr>
              <a:buSzPct val="85000"/>
              <a:buFont typeface="Wingdings" panose="05000000000000000000" pitchFamily="2" charset="2"/>
              <a:buChar char="§"/>
              <a:defRPr/>
            </a:pPr>
            <a:r>
              <a:rPr lang="en-US" sz="2200" dirty="0">
                <a:solidFill>
                  <a:sysClr val="windowText" lastClr="000000"/>
                </a:solidFill>
                <a:latin typeface="Arial" panose="020B0604020202020204" pitchFamily="34" charset="0"/>
                <a:cs typeface="Arial" panose="020B0604020202020204" pitchFamily="34" charset="0"/>
              </a:rPr>
              <a:t>Have reasonable access to telephones; t</a:t>
            </a:r>
            <a:r>
              <a:rPr lang="en-US" sz="2200" dirty="0">
                <a:latin typeface="Arial" panose="020B0604020202020204" pitchFamily="34" charset="0"/>
                <a:cs typeface="Arial" panose="020B0604020202020204" pitchFamily="34" charset="0"/>
              </a:rPr>
              <a:t>o make and received confidential calls or to have such calls made for them</a:t>
            </a:r>
          </a:p>
          <a:p>
            <a:pPr lvl="1">
              <a:lnSpc>
                <a:spcPct val="80000"/>
              </a:lnSpc>
              <a:spcAft>
                <a:spcPts val="600"/>
              </a:spcAft>
              <a:buClr>
                <a:srgbClr val="CF9F24"/>
              </a:buClr>
              <a:buSzPct val="85000"/>
              <a:buFont typeface="Wingdings" panose="05000000000000000000" pitchFamily="2" charset="2"/>
              <a:buChar char="§"/>
              <a:defRPr/>
            </a:pPr>
            <a:r>
              <a:rPr lang="en-US" sz="2200" dirty="0">
                <a:solidFill>
                  <a:sysClr val="windowText" lastClr="000000"/>
                </a:solidFill>
                <a:latin typeface="Arial" panose="020B0604020202020204" pitchFamily="34" charset="0"/>
                <a:cs typeface="Arial" panose="020B0604020202020204" pitchFamily="34" charset="0"/>
              </a:rPr>
              <a:t>Have ready access to letter-writing materials; t</a:t>
            </a:r>
            <a:r>
              <a:rPr lang="en-US" sz="2200" dirty="0">
                <a:latin typeface="Arial" panose="020B0604020202020204" pitchFamily="34" charset="0"/>
                <a:cs typeface="Arial" panose="020B0604020202020204" pitchFamily="34" charset="0"/>
              </a:rPr>
              <a:t>o mail and received unopened correspondences</a:t>
            </a:r>
          </a:p>
          <a:p>
            <a:pPr lvl="1">
              <a:lnSpc>
                <a:spcPct val="80000"/>
              </a:lnSpc>
              <a:spcAft>
                <a:spcPts val="600"/>
              </a:spcAft>
              <a:buClr>
                <a:srgbClr val="CF9F24"/>
              </a:buClr>
              <a:buSzPct val="85000"/>
              <a:buFont typeface="Wingdings" panose="05000000000000000000" pitchFamily="2" charset="2"/>
              <a:buChar char="§"/>
              <a:defRPr/>
            </a:pPr>
            <a:r>
              <a:rPr lang="en-US" sz="2200" dirty="0">
                <a:solidFill>
                  <a:sysClr val="windowText" lastClr="000000"/>
                </a:solidFill>
                <a:latin typeface="Arial" panose="020B0604020202020204" pitchFamily="34" charset="0"/>
                <a:cs typeface="Arial" panose="020B0604020202020204" pitchFamily="34" charset="0"/>
              </a:rPr>
              <a:t>To refuse ECT (only deniable under WIC 5326.7)</a:t>
            </a:r>
            <a:endParaRPr lang="en-US" dirty="0">
              <a:solidFill>
                <a:sysClr val="windowText" lastClr="000000"/>
              </a:solidFill>
              <a:latin typeface="Arial" panose="020B0604020202020204" pitchFamily="34" charset="0"/>
              <a:cs typeface="Arial" panose="020B0604020202020204" pitchFamily="34" charset="0"/>
            </a:endParaRPr>
          </a:p>
          <a:p>
            <a:pPr marL="0" lvl="0" indent="0">
              <a:lnSpc>
                <a:spcPct val="100000"/>
              </a:lnSpc>
              <a:spcBef>
                <a:spcPts val="600"/>
              </a:spcBef>
              <a:buSzPct val="85000"/>
              <a:buNone/>
              <a:defRPr/>
            </a:pPr>
            <a:endParaRPr lang="en-US" sz="1700" dirty="0">
              <a:solidFill>
                <a:srgbClr val="0070C0"/>
              </a:solidFill>
              <a:latin typeface="Arial" panose="020B0604020202020204" pitchFamily="34" charset="0"/>
              <a:cs typeface="Arial" panose="020B0604020202020204" pitchFamily="34" charset="0"/>
            </a:endParaRPr>
          </a:p>
          <a:p>
            <a:pPr marL="0" lvl="0" indent="0">
              <a:lnSpc>
                <a:spcPct val="100000"/>
              </a:lnSpc>
              <a:spcBef>
                <a:spcPts val="600"/>
              </a:spcBef>
              <a:buSzPct val="85000"/>
              <a:buNone/>
              <a:defRPr/>
            </a:pPr>
            <a:r>
              <a:rPr lang="en-US" sz="1700" dirty="0">
                <a:solidFill>
                  <a:srgbClr val="0070C0"/>
                </a:solidFill>
                <a:latin typeface="Arial" panose="020B0604020202020204" pitchFamily="34" charset="0"/>
                <a:cs typeface="Arial" panose="020B0604020202020204" pitchFamily="34" charset="0"/>
              </a:rPr>
              <a:t>WIC 5325</a:t>
            </a:r>
          </a:p>
        </p:txBody>
      </p:sp>
      <p:sp>
        <p:nvSpPr>
          <p:cNvPr id="3" name="Title 2"/>
          <p:cNvSpPr>
            <a:spLocks noGrp="1"/>
          </p:cNvSpPr>
          <p:nvPr>
            <p:ph type="title"/>
          </p:nvPr>
        </p:nvSpPr>
        <p:spPr/>
        <p:txBody>
          <a:bodyPr/>
          <a:lstStyle/>
          <a:p>
            <a:r>
              <a:rPr lang="en-US" dirty="0"/>
              <a:t>Inpatient Rights (Deniable)</a:t>
            </a:r>
          </a:p>
        </p:txBody>
      </p:sp>
    </p:spTree>
    <p:extLst>
      <p:ext uri="{BB962C8B-B14F-4D97-AF65-F5344CB8AC3E}">
        <p14:creationId xmlns:p14="http://schemas.microsoft.com/office/powerpoint/2010/main" val="3351329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037304" y="1122599"/>
            <a:ext cx="9866671" cy="5111051"/>
          </a:xfrm>
        </p:spPr>
        <p:txBody>
          <a:bodyPr>
            <a:normAutofit fontScale="92500" lnSpcReduction="10000"/>
          </a:bodyPr>
          <a:lstStyle/>
          <a:p>
            <a:pPr marL="0" indent="0" algn="just">
              <a:spcAft>
                <a:spcPts val="600"/>
              </a:spcAft>
              <a:buNone/>
            </a:pPr>
            <a:r>
              <a:rPr lang="en-US" sz="2800" dirty="0">
                <a:solidFill>
                  <a:srgbClr val="0070C0"/>
                </a:solidFill>
                <a:latin typeface="Arial" panose="020B0604020202020204" pitchFamily="34" charset="0"/>
                <a:cs typeface="Arial" panose="020B0604020202020204" pitchFamily="34" charset="0"/>
              </a:rPr>
              <a:t>Good Cause exists when the Professional Person in Charge (PIC) or designee has good reason to believe that the right, if exercised:</a:t>
            </a:r>
            <a:endParaRPr lang="en-US" sz="1100" dirty="0">
              <a:solidFill>
                <a:srgbClr val="0070C0"/>
              </a:solidFill>
              <a:latin typeface="Arial" panose="020B0604020202020204" pitchFamily="34" charset="0"/>
              <a:cs typeface="Arial" panose="020B0604020202020204" pitchFamily="34" charset="0"/>
            </a:endParaRPr>
          </a:p>
          <a:p>
            <a:pPr lvl="1">
              <a:spcAft>
                <a:spcPts val="600"/>
              </a:spcAft>
              <a:buClr>
                <a:srgbClr val="CF9F24"/>
              </a:buClr>
              <a:buFont typeface="Wingdings" panose="05000000000000000000" pitchFamily="2" charset="2"/>
              <a:buChar char="§"/>
            </a:pPr>
            <a:r>
              <a:rPr lang="en-US" sz="2200" dirty="0">
                <a:solidFill>
                  <a:prstClr val="black"/>
                </a:solidFill>
                <a:latin typeface="Arial" panose="020B0604020202020204" pitchFamily="34" charset="0"/>
                <a:cs typeface="Arial" panose="020B0604020202020204" pitchFamily="34" charset="0"/>
              </a:rPr>
              <a:t>Would be injurious to the patient or others</a:t>
            </a:r>
          </a:p>
          <a:p>
            <a:pPr lvl="1">
              <a:spcAft>
                <a:spcPts val="600"/>
              </a:spcAft>
              <a:buClr>
                <a:srgbClr val="CF9F24"/>
              </a:buClr>
              <a:buFont typeface="Wingdings" panose="05000000000000000000" pitchFamily="2" charset="2"/>
              <a:buChar char="§"/>
            </a:pPr>
            <a:r>
              <a:rPr lang="en-US" sz="2200" dirty="0">
                <a:solidFill>
                  <a:prstClr val="black"/>
                </a:solidFill>
                <a:latin typeface="Arial" panose="020B0604020202020204" pitchFamily="34" charset="0"/>
                <a:cs typeface="Arial" panose="020B0604020202020204" pitchFamily="34" charset="0"/>
              </a:rPr>
              <a:t>Would seriously infringe on the rights of others</a:t>
            </a:r>
          </a:p>
          <a:p>
            <a:pPr lvl="1">
              <a:spcAft>
                <a:spcPts val="600"/>
              </a:spcAft>
              <a:buClr>
                <a:srgbClr val="CF9F24"/>
              </a:buClr>
              <a:buFont typeface="Wingdings" panose="05000000000000000000" pitchFamily="2" charset="2"/>
              <a:buChar char="§"/>
            </a:pPr>
            <a:r>
              <a:rPr lang="en-US" sz="2200" dirty="0">
                <a:solidFill>
                  <a:prstClr val="black"/>
                </a:solidFill>
                <a:latin typeface="Arial" panose="020B0604020202020204" pitchFamily="34" charset="0"/>
                <a:cs typeface="Arial" panose="020B0604020202020204" pitchFamily="34" charset="0"/>
              </a:rPr>
              <a:t>Would cause serious damage to the facility </a:t>
            </a:r>
          </a:p>
          <a:p>
            <a:pPr marL="0" indent="0">
              <a:spcAft>
                <a:spcPts val="600"/>
              </a:spcAft>
              <a:buClr>
                <a:srgbClr val="CF9F24"/>
              </a:buClr>
              <a:buNone/>
            </a:pPr>
            <a:r>
              <a:rPr lang="en-US" sz="2600" dirty="0">
                <a:solidFill>
                  <a:srgbClr val="0070C0"/>
                </a:solidFill>
                <a:latin typeface="Arial" panose="020B0604020202020204" pitchFamily="34" charset="0"/>
                <a:cs typeface="Arial" panose="020B0604020202020204" pitchFamily="34" charset="0"/>
              </a:rPr>
              <a:t>			AND</a:t>
            </a:r>
          </a:p>
          <a:p>
            <a:pPr lvl="1">
              <a:spcAft>
                <a:spcPts val="600"/>
              </a:spcAft>
              <a:buClr>
                <a:srgbClr val="CF9F24"/>
              </a:buClr>
              <a:buFont typeface="Wingdings" panose="05000000000000000000" pitchFamily="2" charset="2"/>
              <a:buChar char="§"/>
            </a:pPr>
            <a:r>
              <a:rPr lang="en-US" sz="2200" dirty="0">
                <a:solidFill>
                  <a:prstClr val="black"/>
                </a:solidFill>
                <a:latin typeface="Arial" panose="020B0604020202020204" pitchFamily="34" charset="0"/>
                <a:cs typeface="Arial" panose="020B0604020202020204" pitchFamily="34" charset="0"/>
              </a:rPr>
              <a:t>There is no less restrictive way of protecting the interest specified</a:t>
            </a:r>
          </a:p>
          <a:p>
            <a:pPr lvl="1">
              <a:spcAft>
                <a:spcPts val="600"/>
              </a:spcAft>
              <a:buClr>
                <a:srgbClr val="CF9F24"/>
              </a:buClr>
              <a:buFont typeface="Wingdings" panose="05000000000000000000" pitchFamily="2" charset="2"/>
              <a:buChar char="§"/>
            </a:pPr>
            <a:r>
              <a:rPr lang="en-US" sz="2200" dirty="0">
                <a:solidFill>
                  <a:prstClr val="black"/>
                </a:solidFill>
                <a:latin typeface="Arial" panose="020B0604020202020204" pitchFamily="34" charset="0"/>
                <a:cs typeface="Arial" panose="020B0604020202020204" pitchFamily="34" charset="0"/>
              </a:rPr>
              <a:t>The justification must be related to the specific right denied</a:t>
            </a:r>
          </a:p>
          <a:p>
            <a:pPr lvl="1">
              <a:spcAft>
                <a:spcPts val="600"/>
              </a:spcAft>
              <a:buClr>
                <a:srgbClr val="CF9F24"/>
              </a:buClr>
              <a:buFont typeface="Wingdings" panose="05000000000000000000" pitchFamily="2" charset="2"/>
              <a:buChar char="§"/>
            </a:pPr>
            <a:r>
              <a:rPr lang="en-US" sz="2200" dirty="0">
                <a:solidFill>
                  <a:prstClr val="black"/>
                </a:solidFill>
                <a:latin typeface="Arial" panose="020B0604020202020204" pitchFamily="34" charset="0"/>
                <a:cs typeface="Arial" panose="020B0604020202020204" pitchFamily="34" charset="0"/>
              </a:rPr>
              <a:t>Rights shall not be denied as a punitive measure or for the convenience of staff</a:t>
            </a:r>
          </a:p>
          <a:p>
            <a:pPr lvl="1">
              <a:spcAft>
                <a:spcPts val="600"/>
              </a:spcAft>
              <a:buClr>
                <a:srgbClr val="CF9F24"/>
              </a:buClr>
              <a:buFont typeface="Wingdings" panose="05000000000000000000" pitchFamily="2" charset="2"/>
              <a:buChar char="§"/>
            </a:pPr>
            <a:r>
              <a:rPr lang="en-US" sz="2200" dirty="0">
                <a:solidFill>
                  <a:prstClr val="black"/>
                </a:solidFill>
                <a:latin typeface="Arial" panose="020B0604020202020204" pitchFamily="34" charset="0"/>
                <a:cs typeface="Arial" panose="020B0604020202020204" pitchFamily="34" charset="0"/>
              </a:rPr>
              <a:t>Rights shall not be considered a privilege to be earned</a:t>
            </a:r>
          </a:p>
          <a:p>
            <a:pPr lvl="1">
              <a:spcAft>
                <a:spcPts val="600"/>
              </a:spcAft>
              <a:buClr>
                <a:srgbClr val="CF9F24"/>
              </a:buClr>
              <a:buFont typeface="Wingdings" panose="05000000000000000000" pitchFamily="2" charset="2"/>
              <a:buChar char="§"/>
            </a:pPr>
            <a:r>
              <a:rPr lang="en-US" sz="2200" dirty="0">
                <a:solidFill>
                  <a:prstClr val="black"/>
                </a:solidFill>
                <a:latin typeface="Arial" panose="020B0604020202020204" pitchFamily="34" charset="0"/>
                <a:cs typeface="Arial" panose="020B0604020202020204" pitchFamily="34" charset="0"/>
              </a:rPr>
              <a:t>Rights cannot be waived or denied as a treatment modality</a:t>
            </a:r>
          </a:p>
          <a:p>
            <a:pPr marL="0" indent="0">
              <a:buNone/>
            </a:pPr>
            <a:endParaRPr lang="en-US" sz="1700" dirty="0">
              <a:solidFill>
                <a:srgbClr val="0070C0"/>
              </a:solidFill>
              <a:latin typeface="Arial" panose="020B0604020202020204" pitchFamily="34" charset="0"/>
              <a:cs typeface="Arial" panose="020B0604020202020204" pitchFamily="34" charset="0"/>
            </a:endParaRPr>
          </a:p>
          <a:p>
            <a:pPr marL="0" indent="0">
              <a:buNone/>
            </a:pPr>
            <a:r>
              <a:rPr lang="en-US" sz="1700" dirty="0">
                <a:solidFill>
                  <a:srgbClr val="0070C0"/>
                </a:solidFill>
                <a:latin typeface="Arial" panose="020B0604020202020204" pitchFamily="34" charset="0"/>
                <a:cs typeface="Arial" panose="020B0604020202020204" pitchFamily="34" charset="0"/>
              </a:rPr>
              <a:t>WIC 5326, CCR Title 9 Section 865.1</a:t>
            </a:r>
          </a:p>
        </p:txBody>
      </p:sp>
      <p:sp>
        <p:nvSpPr>
          <p:cNvPr id="3" name="Title 2"/>
          <p:cNvSpPr>
            <a:spLocks noGrp="1"/>
          </p:cNvSpPr>
          <p:nvPr>
            <p:ph type="title"/>
          </p:nvPr>
        </p:nvSpPr>
        <p:spPr/>
        <p:txBody>
          <a:bodyPr/>
          <a:lstStyle/>
          <a:p>
            <a:r>
              <a:rPr lang="en-US" b="1" dirty="0"/>
              <a:t>Good Cause </a:t>
            </a:r>
            <a:r>
              <a:rPr lang="en-US" dirty="0"/>
              <a:t>for Denial of Rights</a:t>
            </a:r>
          </a:p>
        </p:txBody>
      </p:sp>
    </p:spTree>
    <p:extLst>
      <p:ext uri="{BB962C8B-B14F-4D97-AF65-F5344CB8AC3E}">
        <p14:creationId xmlns:p14="http://schemas.microsoft.com/office/powerpoint/2010/main" val="4170259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361767" y="1124294"/>
            <a:ext cx="9322905" cy="5040532"/>
          </a:xfrm>
        </p:spPr>
        <p:txBody>
          <a:bodyPr>
            <a:noAutofit/>
          </a:bodyPr>
          <a:lstStyle/>
          <a:p>
            <a:pPr marL="0" indent="0">
              <a:lnSpc>
                <a:spcPct val="100000"/>
              </a:lnSpc>
              <a:spcAft>
                <a:spcPts val="600"/>
              </a:spcAft>
              <a:buNone/>
            </a:pPr>
            <a:r>
              <a:rPr lang="en-US" dirty="0">
                <a:solidFill>
                  <a:srgbClr val="0070C0"/>
                </a:solidFill>
                <a:latin typeface="Arial" panose="020B0604020202020204" pitchFamily="34" charset="0"/>
                <a:cs typeface="Arial" panose="020B0604020202020204" pitchFamily="34" charset="0"/>
              </a:rPr>
              <a:t>Each Denial of Right (DOR):</a:t>
            </a:r>
          </a:p>
          <a:p>
            <a:pPr lvl="1">
              <a:lnSpc>
                <a:spcPct val="100000"/>
              </a:lnSpc>
              <a:spcBef>
                <a:spcPts val="600"/>
              </a:spcBef>
              <a:spcAft>
                <a:spcPts val="600"/>
              </a:spcAft>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Shall be noted in the treatment record</a:t>
            </a:r>
          </a:p>
          <a:p>
            <a:pPr lvl="1">
              <a:lnSpc>
                <a:spcPct val="100000"/>
              </a:lnSpc>
              <a:spcBef>
                <a:spcPts val="600"/>
              </a:spcBef>
              <a:spcAft>
                <a:spcPts val="600"/>
              </a:spcAft>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Date &amp; time of the DOR</a:t>
            </a:r>
          </a:p>
          <a:p>
            <a:pPr lvl="1">
              <a:lnSpc>
                <a:spcPct val="100000"/>
              </a:lnSpc>
              <a:spcBef>
                <a:spcPts val="600"/>
              </a:spcBef>
              <a:spcAft>
                <a:spcPts val="600"/>
              </a:spcAft>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Specific right denied</a:t>
            </a:r>
          </a:p>
          <a:p>
            <a:pPr lvl="1">
              <a:lnSpc>
                <a:spcPct val="100000"/>
              </a:lnSpc>
              <a:spcBef>
                <a:spcPts val="600"/>
              </a:spcBef>
              <a:spcAft>
                <a:spcPts val="600"/>
              </a:spcAft>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Good cause for DOR</a:t>
            </a:r>
          </a:p>
          <a:p>
            <a:pPr lvl="1">
              <a:lnSpc>
                <a:spcPct val="100000"/>
              </a:lnSpc>
              <a:spcBef>
                <a:spcPts val="600"/>
              </a:spcBef>
              <a:spcAft>
                <a:spcPts val="600"/>
              </a:spcAft>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Date of review if denial was extended beyond 30-days</a:t>
            </a:r>
          </a:p>
          <a:p>
            <a:pPr lvl="1">
              <a:lnSpc>
                <a:spcPct val="100000"/>
              </a:lnSpc>
              <a:spcBef>
                <a:spcPts val="600"/>
              </a:spcBef>
              <a:spcAft>
                <a:spcPts val="600"/>
              </a:spcAft>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Signature of the Professional PIC or designee authorizing the DOR</a:t>
            </a:r>
          </a:p>
          <a:p>
            <a:pPr lvl="1">
              <a:lnSpc>
                <a:spcPct val="100000"/>
              </a:lnSpc>
              <a:spcBef>
                <a:spcPts val="600"/>
              </a:spcBef>
              <a:spcAft>
                <a:spcPts val="600"/>
              </a:spcAft>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Patient shall be told of the content of the DOR notation</a:t>
            </a:r>
            <a:endParaRPr lang="en-US" b="1" dirty="0">
              <a:latin typeface="Arial" panose="020B0604020202020204" pitchFamily="34" charset="0"/>
              <a:cs typeface="Arial" panose="020B0604020202020204" pitchFamily="34" charset="0"/>
            </a:endParaRPr>
          </a:p>
          <a:p>
            <a:pPr marL="0" indent="0">
              <a:spcBef>
                <a:spcPts val="600"/>
              </a:spcBef>
              <a:buNone/>
            </a:pPr>
            <a:r>
              <a:rPr lang="en-US" sz="2000" dirty="0">
                <a:solidFill>
                  <a:srgbClr val="0070C0"/>
                </a:solidFill>
                <a:latin typeface="Arial" panose="020B0604020202020204" pitchFamily="34" charset="0"/>
                <a:cs typeface="Arial" panose="020B0604020202020204" pitchFamily="34" charset="0"/>
              </a:rPr>
              <a:t>Each DOR shall be documented regardless of the gravity of the reason, the frequency a right is denied in a particular facility, or for a particular individual.</a:t>
            </a:r>
            <a:endParaRPr lang="en-US" sz="1400" b="1" dirty="0">
              <a:solidFill>
                <a:srgbClr val="0070C0"/>
              </a:solidFill>
              <a:latin typeface="Arial" panose="020B0604020202020204" pitchFamily="34" charset="0"/>
              <a:cs typeface="Arial" panose="020B0604020202020204" pitchFamily="34" charset="0"/>
            </a:endParaRPr>
          </a:p>
          <a:p>
            <a:pPr marL="0" indent="0">
              <a:spcBef>
                <a:spcPts val="600"/>
              </a:spcBef>
              <a:buNone/>
            </a:pPr>
            <a:endParaRPr lang="en-US" sz="1600" dirty="0">
              <a:solidFill>
                <a:srgbClr val="0070C0"/>
              </a:solidFill>
              <a:latin typeface="Arial" panose="020B0604020202020204" pitchFamily="34" charset="0"/>
              <a:cs typeface="Arial" panose="020B0604020202020204" pitchFamily="34" charset="0"/>
            </a:endParaRPr>
          </a:p>
          <a:p>
            <a:pPr marL="0" indent="0">
              <a:spcBef>
                <a:spcPts val="600"/>
              </a:spcBef>
              <a:buNone/>
            </a:pPr>
            <a:r>
              <a:rPr lang="en-US" sz="1600" dirty="0">
                <a:solidFill>
                  <a:srgbClr val="0070C0"/>
                </a:solidFill>
                <a:latin typeface="Arial" panose="020B0604020202020204" pitchFamily="34" charset="0"/>
                <a:cs typeface="Arial" panose="020B0604020202020204" pitchFamily="34" charset="0"/>
              </a:rPr>
              <a:t>CCR Title 9 Section 865.3</a:t>
            </a:r>
          </a:p>
        </p:txBody>
      </p:sp>
      <p:sp>
        <p:nvSpPr>
          <p:cNvPr id="3" name="Title 2"/>
          <p:cNvSpPr>
            <a:spLocks noGrp="1"/>
          </p:cNvSpPr>
          <p:nvPr>
            <p:ph type="title"/>
          </p:nvPr>
        </p:nvSpPr>
        <p:spPr/>
        <p:txBody>
          <a:bodyPr/>
          <a:lstStyle/>
          <a:p>
            <a:r>
              <a:rPr lang="en-US" dirty="0"/>
              <a:t>Documentation of Denial of Rights (DOR)</a:t>
            </a:r>
          </a:p>
        </p:txBody>
      </p:sp>
    </p:spTree>
    <p:extLst>
      <p:ext uri="{BB962C8B-B14F-4D97-AF65-F5344CB8AC3E}">
        <p14:creationId xmlns:p14="http://schemas.microsoft.com/office/powerpoint/2010/main" val="2407458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919465" y="1502409"/>
            <a:ext cx="10348452" cy="4514933"/>
          </a:xfrm>
        </p:spPr>
        <p:txBody>
          <a:bodyPr>
            <a:normAutofit lnSpcReduction="10000"/>
          </a:bodyPr>
          <a:lstStyle/>
          <a:p>
            <a:pPr marL="0" indent="0">
              <a:buNone/>
            </a:pPr>
            <a:endParaRPr lang="en-US" dirty="0">
              <a:solidFill>
                <a:srgbClr val="0070C0"/>
              </a:solidFill>
              <a:latin typeface="Arial" panose="020B0604020202020204" pitchFamily="34" charset="0"/>
              <a:cs typeface="Arial" panose="020B0604020202020204" pitchFamily="34" charset="0"/>
            </a:endParaRPr>
          </a:p>
          <a:p>
            <a:pPr marL="0" indent="0">
              <a:buNone/>
            </a:pPr>
            <a:r>
              <a:rPr lang="en-US" dirty="0">
                <a:solidFill>
                  <a:srgbClr val="0070C0"/>
                </a:solidFill>
                <a:latin typeface="Arial" panose="020B0604020202020204" pitchFamily="34" charset="0"/>
                <a:cs typeface="Arial" panose="020B0604020202020204" pitchFamily="34" charset="0"/>
              </a:rPr>
              <a:t>A right shall not continue to be denied when “good cause” no longer exists.</a:t>
            </a:r>
          </a:p>
          <a:p>
            <a:pPr marL="0" indent="0">
              <a:buNone/>
            </a:pPr>
            <a:endParaRPr lang="en-US" dirty="0">
              <a:solidFill>
                <a:srgbClr val="0070C0"/>
              </a:solidFill>
              <a:latin typeface="Arial" panose="020B0604020202020204" pitchFamily="34" charset="0"/>
              <a:cs typeface="Arial" panose="020B0604020202020204" pitchFamily="34" charset="0"/>
            </a:endParaRPr>
          </a:p>
          <a:p>
            <a:pPr lvl="1">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Staff should use the least restrictive means of managing the behavior problem which led to the DOR</a:t>
            </a:r>
          </a:p>
          <a:p>
            <a:pPr lvl="1">
              <a:buClr>
                <a:srgbClr val="CF9F24"/>
              </a:buClr>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pPr lvl="1">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The date a right is restored shall be documented in the patient’s treatment record</a:t>
            </a:r>
          </a:p>
          <a:p>
            <a:endParaRPr lang="en-US" sz="2000"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sz="1600" dirty="0">
              <a:solidFill>
                <a:srgbClr val="0070C0"/>
              </a:solidFill>
              <a:latin typeface="Arial" panose="020B0604020202020204" pitchFamily="34" charset="0"/>
              <a:cs typeface="Arial" panose="020B0604020202020204" pitchFamily="34" charset="0"/>
            </a:endParaRPr>
          </a:p>
          <a:p>
            <a:pPr marL="0" indent="0">
              <a:buNone/>
            </a:pPr>
            <a:endParaRPr lang="en-US" sz="1600" dirty="0">
              <a:solidFill>
                <a:srgbClr val="0070C0"/>
              </a:solidFill>
              <a:latin typeface="Arial" panose="020B0604020202020204" pitchFamily="34" charset="0"/>
              <a:cs typeface="Arial" panose="020B0604020202020204" pitchFamily="34" charset="0"/>
            </a:endParaRPr>
          </a:p>
          <a:p>
            <a:pPr marL="0" indent="0">
              <a:buNone/>
            </a:pPr>
            <a:endParaRPr lang="en-US" sz="1600" dirty="0">
              <a:solidFill>
                <a:srgbClr val="0070C0"/>
              </a:solidFill>
              <a:latin typeface="Arial" panose="020B0604020202020204" pitchFamily="34" charset="0"/>
              <a:cs typeface="Arial" panose="020B0604020202020204" pitchFamily="34" charset="0"/>
            </a:endParaRPr>
          </a:p>
          <a:p>
            <a:pPr marL="0" indent="0">
              <a:buNone/>
            </a:pPr>
            <a:r>
              <a:rPr lang="en-US" sz="1600" dirty="0">
                <a:solidFill>
                  <a:srgbClr val="0070C0"/>
                </a:solidFill>
                <a:latin typeface="Arial" panose="020B0604020202020204" pitchFamily="34" charset="0"/>
                <a:cs typeface="Arial" panose="020B0604020202020204" pitchFamily="34" charset="0"/>
              </a:rPr>
              <a:t>CCR Title 9 Section 865.5</a:t>
            </a:r>
            <a:endParaRPr lang="en-US" sz="1600" dirty="0">
              <a:solidFill>
                <a:srgbClr val="0070C0"/>
              </a:solidFill>
            </a:endParaRPr>
          </a:p>
        </p:txBody>
      </p:sp>
      <p:sp>
        <p:nvSpPr>
          <p:cNvPr id="3" name="Title 2"/>
          <p:cNvSpPr>
            <a:spLocks noGrp="1"/>
          </p:cNvSpPr>
          <p:nvPr>
            <p:ph type="title"/>
          </p:nvPr>
        </p:nvSpPr>
        <p:spPr/>
        <p:txBody>
          <a:bodyPr/>
          <a:lstStyle/>
          <a:p>
            <a:r>
              <a:rPr lang="en-US" dirty="0"/>
              <a:t>Restoration of Rights </a:t>
            </a:r>
          </a:p>
        </p:txBody>
      </p:sp>
    </p:spTree>
    <p:extLst>
      <p:ext uri="{BB962C8B-B14F-4D97-AF65-F5344CB8AC3E}">
        <p14:creationId xmlns:p14="http://schemas.microsoft.com/office/powerpoint/2010/main" val="1337465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199" y="1266245"/>
            <a:ext cx="5756788" cy="4858330"/>
          </a:xfrm>
        </p:spPr>
        <p:txBody>
          <a:bodyPr>
            <a:normAutofit/>
          </a:bodyPr>
          <a:lstStyle/>
          <a:p>
            <a:pPr marL="0" indent="0" algn="just">
              <a:buNone/>
            </a:pPr>
            <a:endParaRPr lang="en-US" b="1" dirty="0">
              <a:latin typeface="Arial" panose="020B0604020202020204" pitchFamily="34" charset="0"/>
              <a:cs typeface="Arial" panose="020B0604020202020204" pitchFamily="34" charset="0"/>
            </a:endParaRPr>
          </a:p>
          <a:p>
            <a:pPr marL="0" indent="0" algn="just">
              <a:buNone/>
            </a:pPr>
            <a:endParaRPr lang="en-US" b="1" dirty="0">
              <a:latin typeface="Arial" panose="020B0604020202020204" pitchFamily="34" charset="0"/>
              <a:cs typeface="Arial" panose="020B0604020202020204" pitchFamily="34" charset="0"/>
            </a:endParaRPr>
          </a:p>
          <a:p>
            <a:pPr marL="0" indent="0" algn="just">
              <a:buNone/>
            </a:pPr>
            <a:endParaRPr lang="en-US" b="1" dirty="0">
              <a:latin typeface="Arial" panose="020B0604020202020204" pitchFamily="34" charset="0"/>
              <a:cs typeface="Arial" panose="020B0604020202020204" pitchFamily="34" charset="0"/>
            </a:endParaRPr>
          </a:p>
          <a:p>
            <a:pPr marL="0" indent="0" algn="just">
              <a:buNone/>
            </a:pPr>
            <a:r>
              <a:rPr lang="en-US" b="1" dirty="0">
                <a:solidFill>
                  <a:srgbClr val="0070C0"/>
                </a:solidFill>
                <a:latin typeface="Arial" panose="020B0604020202020204" pitchFamily="34" charset="0"/>
                <a:cs typeface="Arial" panose="020B0604020202020204" pitchFamily="34" charset="0"/>
              </a:rPr>
              <a:t>Quarterly</a:t>
            </a:r>
            <a:r>
              <a:rPr lang="en-US" dirty="0">
                <a:solidFill>
                  <a:srgbClr val="0070C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each local behavioral health director shall provide to the Director of Health Care Services (DHCS) the facility reports of the number of persons whose rights were denied and the right or rights which were denied. </a:t>
            </a:r>
          </a:p>
          <a:p>
            <a:pPr marL="0" indent="0" algn="just">
              <a:buNone/>
            </a:pPr>
            <a:endParaRPr lang="en-US" dirty="0">
              <a:solidFill>
                <a:srgbClr val="0070C0"/>
              </a:solidFill>
              <a:latin typeface="Arial" panose="020B0604020202020204" pitchFamily="34" charset="0"/>
              <a:cs typeface="Arial" panose="020B0604020202020204" pitchFamily="34" charset="0"/>
            </a:endParaRPr>
          </a:p>
          <a:p>
            <a:pPr marL="0" indent="0" algn="just">
              <a:buNone/>
            </a:pPr>
            <a:endParaRPr lang="en-US" dirty="0">
              <a:solidFill>
                <a:srgbClr val="0070C0"/>
              </a:solidFill>
              <a:latin typeface="Arial" panose="020B0604020202020204" pitchFamily="34" charset="0"/>
              <a:cs typeface="Arial" panose="020B0604020202020204" pitchFamily="34" charset="0"/>
            </a:endParaRPr>
          </a:p>
          <a:p>
            <a:pPr marL="0" indent="0" algn="just">
              <a:buNone/>
            </a:pPr>
            <a:r>
              <a:rPr lang="en-US" sz="1600" dirty="0">
                <a:solidFill>
                  <a:srgbClr val="0070C0"/>
                </a:solidFill>
                <a:latin typeface="Arial" panose="020B0604020202020204" pitchFamily="34" charset="0"/>
                <a:cs typeface="Arial" panose="020B0604020202020204" pitchFamily="34" charset="0"/>
              </a:rPr>
              <a:t>WIC 5326.1, CCR Title 9 Section 866</a:t>
            </a:r>
          </a:p>
        </p:txBody>
      </p:sp>
      <p:sp>
        <p:nvSpPr>
          <p:cNvPr id="3" name="Title 2"/>
          <p:cNvSpPr>
            <a:spLocks noGrp="1"/>
          </p:cNvSpPr>
          <p:nvPr>
            <p:ph type="title"/>
          </p:nvPr>
        </p:nvSpPr>
        <p:spPr/>
        <p:txBody>
          <a:bodyPr/>
          <a:lstStyle/>
          <a:p>
            <a:r>
              <a:rPr lang="en-US" dirty="0"/>
              <a:t>Denial of Rights –Monthly Tally (DHCS 1803)</a:t>
            </a:r>
          </a:p>
        </p:txBody>
      </p:sp>
      <p:pic>
        <p:nvPicPr>
          <p:cNvPr id="4" name="Picture 3"/>
          <p:cNvPicPr>
            <a:picLocks noChangeAspect="1"/>
          </p:cNvPicPr>
          <p:nvPr/>
        </p:nvPicPr>
        <p:blipFill>
          <a:blip r:embed="rId2"/>
          <a:stretch>
            <a:fillRect/>
          </a:stretch>
        </p:blipFill>
        <p:spPr>
          <a:xfrm>
            <a:off x="6964801" y="1093224"/>
            <a:ext cx="3978502" cy="4962525"/>
          </a:xfrm>
          <a:prstGeom prst="rect">
            <a:avLst/>
          </a:prstGeom>
          <a:ln>
            <a:solidFill>
              <a:schemeClr val="tx1"/>
            </a:solidFill>
          </a:ln>
        </p:spPr>
      </p:pic>
    </p:spTree>
    <p:extLst>
      <p:ext uri="{BB962C8B-B14F-4D97-AF65-F5344CB8AC3E}">
        <p14:creationId xmlns:p14="http://schemas.microsoft.com/office/powerpoint/2010/main" val="2047134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142999"/>
            <a:ext cx="5963265" cy="4960653"/>
          </a:xfrm>
        </p:spPr>
        <p:txBody>
          <a:bodyPr>
            <a:normAutofit/>
          </a:bodyPr>
          <a:lstStyle/>
          <a:p>
            <a:pPr marL="0" indent="0" algn="just">
              <a:buNone/>
            </a:pPr>
            <a:r>
              <a:rPr lang="en-US" b="1" dirty="0">
                <a:solidFill>
                  <a:srgbClr val="0070C0"/>
                </a:solidFill>
                <a:latin typeface="Arial" panose="020B0604020202020204" pitchFamily="34" charset="0"/>
                <a:cs typeface="Arial" panose="020B0604020202020204" pitchFamily="34" charset="0"/>
              </a:rPr>
              <a:t>WIC 5003: </a:t>
            </a:r>
            <a:r>
              <a:rPr lang="en-US" dirty="0">
                <a:latin typeface="Arial" panose="020B0604020202020204" pitchFamily="34" charset="0"/>
                <a:cs typeface="Arial" panose="020B0604020202020204" pitchFamily="34" charset="0"/>
              </a:rPr>
              <a:t>“Nothing in this part shall be construed in any way as limiting </a:t>
            </a:r>
            <a:r>
              <a:rPr lang="en-US" u="sng" dirty="0">
                <a:latin typeface="Arial" panose="020B0604020202020204" pitchFamily="34" charset="0"/>
                <a:cs typeface="Arial" panose="020B0604020202020204" pitchFamily="34" charset="0"/>
              </a:rPr>
              <a:t>the right of any person to make a voluntary application at any time </a:t>
            </a:r>
            <a:r>
              <a:rPr lang="en-US" dirty="0">
                <a:latin typeface="Arial" panose="020B0604020202020204" pitchFamily="34" charset="0"/>
                <a:cs typeface="Arial" panose="020B0604020202020204" pitchFamily="34" charset="0"/>
              </a:rPr>
              <a:t>to any public or private agency or practitioner for mental health services, either by direct application in person, or by referral from any other public or private agency or practitioner.</a:t>
            </a:r>
            <a:r>
              <a:rPr lang="en-US" b="1"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0" indent="0" algn="just">
              <a:buNone/>
            </a:pPr>
            <a:endParaRPr lang="en-US" dirty="0">
              <a:latin typeface="Arial" panose="020B0604020202020204" pitchFamily="34" charset="0"/>
              <a:cs typeface="Arial" panose="020B0604020202020204" pitchFamily="34" charset="0"/>
            </a:endParaRPr>
          </a:p>
          <a:p>
            <a:pPr marL="0" indent="0" algn="just">
              <a:buNone/>
            </a:pPr>
            <a:endParaRPr lang="en-US" dirty="0">
              <a:latin typeface="Arial" panose="020B0604020202020204" pitchFamily="34" charset="0"/>
              <a:cs typeface="Arial" panose="020B0604020202020204" pitchFamily="34" charset="0"/>
            </a:endParaRPr>
          </a:p>
          <a:p>
            <a:pPr marL="0" indent="0" algn="just">
              <a:buNone/>
            </a:pPr>
            <a:r>
              <a:rPr lang="en-US" dirty="0">
                <a:solidFill>
                  <a:srgbClr val="0070C0"/>
                </a:solidFill>
                <a:latin typeface="Arial" panose="020B0604020202020204" pitchFamily="34" charset="0"/>
                <a:cs typeface="Arial" panose="020B0604020202020204" pitchFamily="34" charset="0"/>
              </a:rPr>
              <a:t>PLEASE NOTE: LPS requires assessment for voluntary treatment (VOL) prior to initiating any involuntary hold. </a:t>
            </a:r>
          </a:p>
          <a:p>
            <a:pPr marL="0" indent="0">
              <a:buNone/>
            </a:pPr>
            <a:endParaRPr lang="en-US" dirty="0"/>
          </a:p>
        </p:txBody>
      </p:sp>
      <p:sp>
        <p:nvSpPr>
          <p:cNvPr id="3" name="Title 2"/>
          <p:cNvSpPr>
            <a:spLocks noGrp="1"/>
          </p:cNvSpPr>
          <p:nvPr>
            <p:ph type="title"/>
          </p:nvPr>
        </p:nvSpPr>
        <p:spPr/>
        <p:txBody>
          <a:bodyPr/>
          <a:lstStyle/>
          <a:p>
            <a:r>
              <a:rPr lang="en-US" dirty="0"/>
              <a:t>Acute Inpatient Psychiatric Services &amp; LPS Regulations for Involuntary Treatment</a:t>
            </a:r>
          </a:p>
        </p:txBody>
      </p:sp>
      <p:pic>
        <p:nvPicPr>
          <p:cNvPr id="4" name="Picture 3"/>
          <p:cNvPicPr>
            <a:picLocks noChangeAspect="1"/>
          </p:cNvPicPr>
          <p:nvPr/>
        </p:nvPicPr>
        <p:blipFill>
          <a:blip r:embed="rId2"/>
          <a:stretch>
            <a:fillRect/>
          </a:stretch>
        </p:blipFill>
        <p:spPr>
          <a:xfrm>
            <a:off x="7161369" y="990600"/>
            <a:ext cx="4021667" cy="5114924"/>
          </a:xfrm>
          <a:prstGeom prst="rect">
            <a:avLst/>
          </a:prstGeom>
          <a:ln>
            <a:solidFill>
              <a:schemeClr val="tx1"/>
            </a:solidFill>
          </a:ln>
        </p:spPr>
      </p:pic>
    </p:spTree>
    <p:extLst>
      <p:ext uri="{BB962C8B-B14F-4D97-AF65-F5344CB8AC3E}">
        <p14:creationId xmlns:p14="http://schemas.microsoft.com/office/powerpoint/2010/main" val="2436094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96827" y="990600"/>
            <a:ext cx="11503892" cy="5123953"/>
          </a:xfrm>
        </p:spPr>
        <p:txBody>
          <a:bodyPr>
            <a:noAutofit/>
          </a:bodyPr>
          <a:lstStyle/>
          <a:p>
            <a:pPr marL="0" indent="0" algn="ctr">
              <a:lnSpc>
                <a:spcPct val="100000"/>
              </a:lnSpc>
              <a:buClr>
                <a:schemeClr val="tx1"/>
              </a:buClr>
              <a:buNone/>
            </a:pPr>
            <a:r>
              <a:rPr lang="en-US" sz="2000" b="1" dirty="0">
                <a:solidFill>
                  <a:srgbClr val="0070C0"/>
                </a:solidFill>
                <a:latin typeface="Arial" panose="020B0604020202020204" pitchFamily="34" charset="0"/>
                <a:cs typeface="Arial" panose="020B0604020202020204" pitchFamily="34" charset="0"/>
              </a:rPr>
              <a:t>Danger to Self (DTS), Danger to Others (DTO), and Gravely Disabled (GD)</a:t>
            </a:r>
          </a:p>
          <a:p>
            <a:pPr>
              <a:lnSpc>
                <a:spcPct val="100000"/>
              </a:lnSpc>
              <a:buClr>
                <a:srgbClr val="CF9F24"/>
              </a:buClr>
              <a:buFont typeface="Wingdings" panose="05000000000000000000" pitchFamily="2" charset="2"/>
              <a:buChar char="§"/>
            </a:pPr>
            <a:r>
              <a:rPr lang="en-US" sz="1800" b="1" dirty="0">
                <a:latin typeface="Arial" panose="020B0604020202020204" pitchFamily="34" charset="0"/>
                <a:cs typeface="Arial" panose="020B0604020202020204" pitchFamily="34" charset="0"/>
              </a:rPr>
              <a:t>WIC 5150 </a:t>
            </a:r>
            <a:r>
              <a:rPr lang="en-US" sz="1800" dirty="0">
                <a:latin typeface="Arial" panose="020B0604020202020204" pitchFamily="34" charset="0"/>
                <a:cs typeface="Arial" panose="020B0604020202020204" pitchFamily="34" charset="0"/>
              </a:rPr>
              <a:t>(DTS, DTO, or GD): Up to 72-hours psych evaluation, crisis intervention and/ or treatment </a:t>
            </a:r>
          </a:p>
          <a:p>
            <a:pPr lvl="2">
              <a:lnSpc>
                <a:spcPct val="100000"/>
              </a:lnSpc>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Written by Peace Officers or County Authorized Writers</a:t>
            </a:r>
            <a:endParaRPr lang="en-US" dirty="0">
              <a:solidFill>
                <a:srgbClr val="0070C0"/>
              </a:solidFill>
              <a:latin typeface="Arial" panose="020B0604020202020204" pitchFamily="34" charset="0"/>
              <a:cs typeface="Arial" panose="020B0604020202020204" pitchFamily="34" charset="0"/>
            </a:endParaRPr>
          </a:p>
          <a:p>
            <a:pPr>
              <a:lnSpc>
                <a:spcPct val="100000"/>
              </a:lnSpc>
              <a:buClr>
                <a:srgbClr val="CF9F24"/>
              </a:buClr>
              <a:buFont typeface="Wingdings" panose="05000000000000000000" pitchFamily="2" charset="2"/>
              <a:buChar char="§"/>
            </a:pPr>
            <a:r>
              <a:rPr lang="en-US" sz="1800" b="1" dirty="0">
                <a:latin typeface="Arial" panose="020B0604020202020204" pitchFamily="34" charset="0"/>
                <a:cs typeface="Arial" panose="020B0604020202020204" pitchFamily="34" charset="0"/>
              </a:rPr>
              <a:t>WIC 5585 </a:t>
            </a:r>
            <a:r>
              <a:rPr lang="en-US" sz="1800" dirty="0">
                <a:latin typeface="Arial" panose="020B0604020202020204" pitchFamily="34" charset="0"/>
                <a:cs typeface="Arial" panose="020B0604020202020204" pitchFamily="34" charset="0"/>
              </a:rPr>
              <a:t>(DTS, DTO, or GD): Same as 5150, but for Minors</a:t>
            </a:r>
            <a:endParaRPr lang="en-US" sz="1800" dirty="0">
              <a:solidFill>
                <a:srgbClr val="0070C0"/>
              </a:solidFill>
              <a:latin typeface="Arial" panose="020B0604020202020204" pitchFamily="34" charset="0"/>
              <a:cs typeface="Arial" panose="020B0604020202020204" pitchFamily="34" charset="0"/>
            </a:endParaRPr>
          </a:p>
          <a:p>
            <a:pPr>
              <a:lnSpc>
                <a:spcPct val="100000"/>
              </a:lnSpc>
              <a:buClr>
                <a:srgbClr val="CF9F24"/>
              </a:buClr>
              <a:buFont typeface="Wingdings" panose="05000000000000000000" pitchFamily="2" charset="2"/>
              <a:buChar char="§"/>
            </a:pPr>
            <a:r>
              <a:rPr lang="en-US" sz="1800" b="1" dirty="0">
                <a:latin typeface="Arial" panose="020B0604020202020204" pitchFamily="34" charset="0"/>
                <a:cs typeface="Arial" panose="020B0604020202020204" pitchFamily="34" charset="0"/>
              </a:rPr>
              <a:t>WIC 5200 </a:t>
            </a:r>
            <a:r>
              <a:rPr lang="en-US" sz="1800" dirty="0">
                <a:latin typeface="Arial" panose="020B0604020202020204" pitchFamily="34" charset="0"/>
                <a:cs typeface="Arial" panose="020B0604020202020204" pitchFamily="34" charset="0"/>
              </a:rPr>
              <a:t>(DTS, DTO, or GD): Court Ordered Psych Evaluation up to 72-Hours </a:t>
            </a:r>
          </a:p>
          <a:p>
            <a:pPr lvl="2">
              <a:lnSpc>
                <a:spcPct val="100000"/>
              </a:lnSpc>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 Petitioned by an individual in the community and must be ordered by Superior Court Judge</a:t>
            </a:r>
          </a:p>
          <a:p>
            <a:pPr>
              <a:lnSpc>
                <a:spcPct val="100000"/>
              </a:lnSpc>
              <a:buClr>
                <a:srgbClr val="CF9F24"/>
              </a:buClr>
              <a:buFont typeface="Wingdings" panose="05000000000000000000" pitchFamily="2" charset="2"/>
              <a:buChar char="§"/>
            </a:pPr>
            <a:r>
              <a:rPr lang="en-US" sz="1800" b="1" dirty="0">
                <a:latin typeface="Arial" panose="020B0604020202020204" pitchFamily="34" charset="0"/>
                <a:cs typeface="Arial" panose="020B0604020202020204" pitchFamily="34" charset="0"/>
              </a:rPr>
              <a:t>WIC 5250 </a:t>
            </a:r>
            <a:r>
              <a:rPr lang="en-US" sz="1800" dirty="0">
                <a:latin typeface="Arial" panose="020B0604020202020204" pitchFamily="34" charset="0"/>
                <a:cs typeface="Arial" panose="020B0604020202020204" pitchFamily="34" charset="0"/>
              </a:rPr>
              <a:t>(DTS, DTO or GD): Up to 14-days for Intensive Psychiatric Treatment</a:t>
            </a:r>
          </a:p>
          <a:p>
            <a:pPr lvl="2">
              <a:lnSpc>
                <a:spcPct val="100000"/>
              </a:lnSpc>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Initiated by treating psychiatrist</a:t>
            </a:r>
          </a:p>
          <a:p>
            <a:pPr>
              <a:lnSpc>
                <a:spcPct val="100000"/>
              </a:lnSpc>
              <a:spcBef>
                <a:spcPts val="0"/>
              </a:spcBef>
              <a:buClr>
                <a:srgbClr val="CF9F24"/>
              </a:buClr>
              <a:buFont typeface="Wingdings" panose="05000000000000000000" pitchFamily="2" charset="2"/>
              <a:buChar char="§"/>
            </a:pPr>
            <a:r>
              <a:rPr lang="en-US" sz="1800" b="1" dirty="0">
                <a:latin typeface="Arial" panose="020B0604020202020204" pitchFamily="34" charset="0"/>
                <a:cs typeface="Arial" panose="020B0604020202020204" pitchFamily="34" charset="0"/>
              </a:rPr>
              <a:t>WIC 5260 </a:t>
            </a:r>
            <a:r>
              <a:rPr lang="en-US" sz="1800" dirty="0">
                <a:latin typeface="Arial" panose="020B0604020202020204" pitchFamily="34" charset="0"/>
                <a:cs typeface="Arial" panose="020B0604020202020204" pitchFamily="34" charset="0"/>
              </a:rPr>
              <a:t>(DTS only ): Detention up to 14-additional days; Imminent Threat for Suicide</a:t>
            </a:r>
          </a:p>
          <a:p>
            <a:pPr lvl="2">
              <a:lnSpc>
                <a:spcPct val="100000"/>
              </a:lnSpc>
              <a:spcBef>
                <a:spcPts val="0"/>
              </a:spcBef>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 Initiated by psychiatrist</a:t>
            </a:r>
          </a:p>
          <a:p>
            <a:pPr>
              <a:lnSpc>
                <a:spcPct val="100000"/>
              </a:lnSpc>
              <a:spcBef>
                <a:spcPts val="0"/>
              </a:spcBef>
              <a:buClr>
                <a:srgbClr val="CF9F24"/>
              </a:buClr>
              <a:buFont typeface="Wingdings" panose="05000000000000000000" pitchFamily="2" charset="2"/>
              <a:buChar char="§"/>
            </a:pPr>
            <a:r>
              <a:rPr lang="en-US" sz="1800" b="1" dirty="0">
                <a:latin typeface="Arial" panose="020B0604020202020204" pitchFamily="34" charset="0"/>
                <a:cs typeface="Arial" panose="020B0604020202020204" pitchFamily="34" charset="0"/>
              </a:rPr>
              <a:t>WIC 5300 </a:t>
            </a:r>
            <a:r>
              <a:rPr lang="en-US" sz="1800" dirty="0">
                <a:latin typeface="Arial" panose="020B0604020202020204" pitchFamily="34" charset="0"/>
                <a:cs typeface="Arial" panose="020B0604020202020204" pitchFamily="34" charset="0"/>
              </a:rPr>
              <a:t>(DTO only): Detention up to 180-additional days; Imminently dangerous person</a:t>
            </a:r>
          </a:p>
          <a:p>
            <a:pPr lvl="2">
              <a:lnSpc>
                <a:spcPct val="100000"/>
              </a:lnSpc>
              <a:spcBef>
                <a:spcPts val="0"/>
              </a:spcBef>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 Court Process </a:t>
            </a:r>
            <a:endParaRPr lang="en-US" sz="1800" dirty="0">
              <a:solidFill>
                <a:srgbClr val="0070C0"/>
              </a:solidFill>
              <a:latin typeface="Arial" panose="020B0604020202020204" pitchFamily="34" charset="0"/>
              <a:cs typeface="Arial" panose="020B0604020202020204" pitchFamily="34" charset="0"/>
            </a:endParaRPr>
          </a:p>
          <a:p>
            <a:pPr>
              <a:lnSpc>
                <a:spcPct val="100000"/>
              </a:lnSpc>
              <a:spcBef>
                <a:spcPts val="0"/>
              </a:spcBef>
              <a:buClr>
                <a:srgbClr val="CF9F24"/>
              </a:buClr>
              <a:buFont typeface="Wingdings" panose="05000000000000000000" pitchFamily="2" charset="2"/>
              <a:buChar char="§"/>
            </a:pPr>
            <a:r>
              <a:rPr lang="en-US" sz="1800" b="1" dirty="0">
                <a:latin typeface="Arial" panose="020B0604020202020204" pitchFamily="34" charset="0"/>
                <a:cs typeface="Arial" panose="020B0604020202020204" pitchFamily="34" charset="0"/>
              </a:rPr>
              <a:t>Temporary Conservatorship/LPS Conservatorship </a:t>
            </a:r>
            <a:r>
              <a:rPr lang="en-US" sz="1800" dirty="0">
                <a:latin typeface="Arial" panose="020B0604020202020204" pitchFamily="34" charset="0"/>
                <a:cs typeface="Arial" panose="020B0604020202020204" pitchFamily="34" charset="0"/>
              </a:rPr>
              <a:t>(GD only): Court Process </a:t>
            </a:r>
          </a:p>
          <a:p>
            <a:pPr>
              <a:lnSpc>
                <a:spcPct val="100000"/>
              </a:lnSpc>
              <a:spcBef>
                <a:spcPts val="0"/>
              </a:spcBef>
              <a:buClr>
                <a:srgbClr val="CF9F24"/>
              </a:buClr>
              <a:buFont typeface="Wingdings" panose="05000000000000000000" pitchFamily="2" charset="2"/>
              <a:buChar char="§"/>
            </a:pPr>
            <a:endParaRPr lang="en-US" sz="1800" b="1" dirty="0">
              <a:solidFill>
                <a:srgbClr val="0070C0"/>
              </a:solidFill>
              <a:latin typeface="Arial" panose="020B0604020202020204" pitchFamily="34" charset="0"/>
              <a:cs typeface="Arial" panose="020B0604020202020204" pitchFamily="34" charset="0"/>
            </a:endParaRPr>
          </a:p>
          <a:p>
            <a:pPr marL="0" indent="0">
              <a:lnSpc>
                <a:spcPct val="100000"/>
              </a:lnSpc>
              <a:spcBef>
                <a:spcPts val="0"/>
              </a:spcBef>
              <a:buClr>
                <a:srgbClr val="CF9F24"/>
              </a:buClr>
              <a:buNone/>
            </a:pPr>
            <a:r>
              <a:rPr lang="en-US" sz="1800" b="1" dirty="0">
                <a:solidFill>
                  <a:srgbClr val="0070C0"/>
                </a:solidFill>
                <a:latin typeface="Arial" panose="020B0604020202020204" pitchFamily="34" charset="0"/>
                <a:cs typeface="Arial" panose="020B0604020202020204" pitchFamily="34" charset="0"/>
              </a:rPr>
              <a:t>PLEASE NOTE: </a:t>
            </a:r>
            <a:r>
              <a:rPr lang="en-US" sz="1800" dirty="0">
                <a:solidFill>
                  <a:srgbClr val="0070C0"/>
                </a:solidFill>
                <a:latin typeface="Arial" panose="020B0604020202020204" pitchFamily="34" charset="0"/>
                <a:cs typeface="Arial" panose="020B0604020202020204" pitchFamily="34" charset="0"/>
              </a:rPr>
              <a:t>The WIC 5270 detention, up to an additional 30-days for GD, is </a:t>
            </a:r>
            <a:r>
              <a:rPr lang="en-US" sz="1800" b="1" dirty="0">
                <a:solidFill>
                  <a:srgbClr val="0070C0"/>
                </a:solidFill>
                <a:latin typeface="Arial" panose="020B0604020202020204" pitchFamily="34" charset="0"/>
                <a:cs typeface="Arial" panose="020B0604020202020204" pitchFamily="34" charset="0"/>
              </a:rPr>
              <a:t>not authorized </a:t>
            </a:r>
            <a:r>
              <a:rPr lang="en-US" sz="1800" dirty="0">
                <a:solidFill>
                  <a:srgbClr val="0070C0"/>
                </a:solidFill>
                <a:latin typeface="Arial" panose="020B0604020202020204" pitchFamily="34" charset="0"/>
                <a:cs typeface="Arial" panose="020B0604020202020204" pitchFamily="34" charset="0"/>
              </a:rPr>
              <a:t>in SB County.  </a:t>
            </a:r>
          </a:p>
          <a:p>
            <a:pPr marL="0" indent="0">
              <a:lnSpc>
                <a:spcPct val="100000"/>
              </a:lnSpc>
              <a:spcBef>
                <a:spcPts val="800"/>
              </a:spcBef>
              <a:buNone/>
            </a:pPr>
            <a:r>
              <a:rPr lang="en-US" sz="1400" dirty="0">
                <a:solidFill>
                  <a:srgbClr val="0070C0"/>
                </a:solidFill>
                <a:latin typeface="Arial" panose="020B0604020202020204" pitchFamily="34" charset="0"/>
                <a:cs typeface="Arial" panose="020B0604020202020204" pitchFamily="34" charset="0"/>
              </a:rPr>
              <a:t>WIC 5150 - 5372</a:t>
            </a:r>
          </a:p>
        </p:txBody>
      </p:sp>
      <p:sp>
        <p:nvSpPr>
          <p:cNvPr id="3" name="Title 2"/>
          <p:cNvSpPr>
            <a:spLocks noGrp="1"/>
          </p:cNvSpPr>
          <p:nvPr>
            <p:ph type="title"/>
          </p:nvPr>
        </p:nvSpPr>
        <p:spPr/>
        <p:txBody>
          <a:bodyPr/>
          <a:lstStyle/>
          <a:p>
            <a:r>
              <a:rPr lang="en-US" dirty="0"/>
              <a:t>LPS Involuntary Holds -in San Bernardino County</a:t>
            </a:r>
          </a:p>
        </p:txBody>
      </p:sp>
    </p:spTree>
    <p:extLst>
      <p:ext uri="{BB962C8B-B14F-4D97-AF65-F5344CB8AC3E}">
        <p14:creationId xmlns:p14="http://schemas.microsoft.com/office/powerpoint/2010/main" val="2262638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Your County Patients’ Rights Team</a:t>
            </a:r>
          </a:p>
        </p:txBody>
      </p:sp>
      <p:sp>
        <p:nvSpPr>
          <p:cNvPr id="4" name="Text Placeholder 1"/>
          <p:cNvSpPr>
            <a:spLocks noGrp="1"/>
          </p:cNvSpPr>
          <p:nvPr>
            <p:ph type="body" sz="quarter" idx="13"/>
          </p:nvPr>
        </p:nvSpPr>
        <p:spPr>
          <a:xfrm>
            <a:off x="457200" y="1153641"/>
            <a:ext cx="11272982" cy="4845943"/>
          </a:xfrm>
        </p:spPr>
        <p:txBody>
          <a:bodyPr>
            <a:normAutofit/>
          </a:bodyPr>
          <a:lstStyle/>
          <a:p>
            <a:pPr marL="0" indent="0">
              <a:buNone/>
            </a:pPr>
            <a:r>
              <a:rPr lang="en-US" sz="2800" dirty="0">
                <a:solidFill>
                  <a:srgbClr val="0070C0"/>
                </a:solidFill>
                <a:latin typeface="Arial" panose="020B0604020202020204" pitchFamily="34" charset="0"/>
                <a:cs typeface="Arial" panose="020B0604020202020204" pitchFamily="34" charset="0"/>
              </a:rPr>
              <a:t>CHIEF PATIENTS’ RIGHTS ADVOCATE:</a:t>
            </a:r>
          </a:p>
          <a:p>
            <a:pPr>
              <a:buClr>
                <a:srgbClr val="CF9F24"/>
              </a:buClr>
              <a:buFont typeface="Wingdings" panose="05000000000000000000" pitchFamily="2" charset="2"/>
              <a:buChar char="§"/>
            </a:pPr>
            <a:r>
              <a:rPr lang="en-US" sz="2800" dirty="0">
                <a:latin typeface="Arial" panose="020B0604020202020204" pitchFamily="34" charset="0"/>
                <a:cs typeface="Arial" panose="020B0604020202020204" pitchFamily="34" charset="0"/>
              </a:rPr>
              <a:t>Mariam Aldaz, LMFT Program Manager I</a:t>
            </a:r>
          </a:p>
          <a:p>
            <a:pPr lvl="1">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Gavina Urena, Office Assistant III</a:t>
            </a:r>
          </a:p>
          <a:p>
            <a:endParaRPr lang="en-US" sz="2800" dirty="0">
              <a:latin typeface="Arial" panose="020B0604020202020204" pitchFamily="34" charset="0"/>
              <a:cs typeface="Arial" panose="020B0604020202020204" pitchFamily="34" charset="0"/>
            </a:endParaRPr>
          </a:p>
          <a:p>
            <a:pPr marL="0" indent="0">
              <a:buNone/>
            </a:pPr>
            <a:r>
              <a:rPr lang="en-US" sz="2800" dirty="0">
                <a:solidFill>
                  <a:srgbClr val="0070C0"/>
                </a:solidFill>
                <a:latin typeface="Arial" panose="020B0604020202020204" pitchFamily="34" charset="0"/>
                <a:cs typeface="Arial" panose="020B0604020202020204" pitchFamily="34" charset="0"/>
              </a:rPr>
              <a:t>PATIENTS’ RIGHTS ADVOCATE TEAM:</a:t>
            </a:r>
          </a:p>
          <a:p>
            <a:pPr marL="685800" marR="0" lvl="1" indent="-228600" algn="l" defTabSz="914400" rtl="0" eaLnBrk="1" fontAlgn="auto" latinLnBrk="0" hangingPunct="1">
              <a:lnSpc>
                <a:spcPct val="90000"/>
              </a:lnSpc>
              <a:spcBef>
                <a:spcPct val="20000"/>
              </a:spcBef>
              <a:spcAft>
                <a:spcPts val="0"/>
              </a:spcAft>
              <a:buClrTx/>
              <a:buSzTx/>
              <a:buFont typeface="Wingdings" panose="05000000000000000000" pitchFamily="2" charset="2"/>
              <a:buChar char="§"/>
              <a:tabLst/>
              <a:defRPr/>
            </a:pPr>
            <a:r>
              <a:rPr kumimoji="0" lang="en-US" sz="2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Jennifer Arnold Weaver, Clinical Therapist II</a:t>
            </a:r>
          </a:p>
          <a:p>
            <a:pPr marL="685800" marR="0" lvl="1" indent="-228600" algn="l" defTabSz="914400" rtl="0" eaLnBrk="1" fontAlgn="auto" latinLnBrk="0" hangingPunct="1">
              <a:lnSpc>
                <a:spcPct val="90000"/>
              </a:lnSpc>
              <a:spcBef>
                <a:spcPct val="20000"/>
              </a:spcBef>
              <a:spcAft>
                <a:spcPts val="0"/>
              </a:spcAft>
              <a:buClrTx/>
              <a:buSzTx/>
              <a:buFont typeface="Wingdings" panose="05000000000000000000" pitchFamily="2" charset="2"/>
              <a:buChar char="§"/>
              <a:tabLst/>
              <a:defRPr/>
            </a:pPr>
            <a:r>
              <a:rPr kumimoji="0" lang="en-US" sz="2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Kellie Bougard Jordan, Clinical Therapist II</a:t>
            </a:r>
            <a:endParaRPr kumimoji="0" lang="en-US" sz="2800" b="1" i="0" u="none" strike="noStrike" kern="1200" cap="none" spc="0" normalizeH="0" baseline="0" noProof="0" dirty="0">
              <a:ln>
                <a:noFill/>
              </a:ln>
              <a:solidFill>
                <a:srgbClr val="4472C4">
                  <a:lumMod val="75000"/>
                </a:srgb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a:p>
            <a:pPr marL="685800" marR="0" lvl="1" indent="-228600" algn="l" defTabSz="914400" rtl="0" eaLnBrk="1" fontAlgn="auto" latinLnBrk="0" hangingPunct="1">
              <a:lnSpc>
                <a:spcPct val="90000"/>
              </a:lnSpc>
              <a:spcBef>
                <a:spcPct val="20000"/>
              </a:spcBef>
              <a:spcAft>
                <a:spcPts val="0"/>
              </a:spcAft>
              <a:buClrTx/>
              <a:buSzTx/>
              <a:buFont typeface="Wingdings" panose="05000000000000000000" pitchFamily="2" charset="2"/>
              <a:buChar char="§"/>
              <a:tabLst/>
              <a:defRPr/>
            </a:pPr>
            <a:r>
              <a:rPr kumimoji="0" lang="en-US" sz="2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Jose Orrostieta, Social Worker II</a:t>
            </a:r>
          </a:p>
          <a:p>
            <a:pPr marL="685800" marR="0" lvl="1" indent="-228600" algn="l" defTabSz="914400" rtl="0" eaLnBrk="1" fontAlgn="auto" latinLnBrk="0" hangingPunct="1">
              <a:lnSpc>
                <a:spcPct val="90000"/>
              </a:lnSpc>
              <a:spcBef>
                <a:spcPct val="20000"/>
              </a:spcBef>
              <a:spcAft>
                <a:spcPts val="0"/>
              </a:spcAft>
              <a:buClrTx/>
              <a:buSzTx/>
              <a:buFont typeface="Wingdings" panose="05000000000000000000" pitchFamily="2" charset="2"/>
              <a:buChar char="§"/>
              <a:tabLs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Sally Mitchell, Social Worker II</a:t>
            </a:r>
          </a:p>
          <a:p>
            <a:pPr marL="685800" marR="0" lvl="1" indent="-228600" algn="l" defTabSz="914400" rtl="0" eaLnBrk="1" fontAlgn="auto" latinLnBrk="0" hangingPunct="1">
              <a:lnSpc>
                <a:spcPct val="90000"/>
              </a:lnSpc>
              <a:spcBef>
                <a:spcPct val="20000"/>
              </a:spcBef>
              <a:spcAft>
                <a:spcPts val="0"/>
              </a:spcAft>
              <a:buClrTx/>
              <a:buSzTx/>
              <a:buFont typeface="Wingdings" panose="05000000000000000000" pitchFamily="2" charset="2"/>
              <a:buChar char="§"/>
              <a:tabLs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Angelica Rea, Social Worker II</a:t>
            </a:r>
          </a:p>
          <a:p>
            <a:pPr marL="685800" marR="0" lvl="1" indent="-228600" algn="l" defTabSz="914400" rtl="0" eaLnBrk="1" fontAlgn="auto" latinLnBrk="0" hangingPunct="1">
              <a:lnSpc>
                <a:spcPct val="90000"/>
              </a:lnSpc>
              <a:spcBef>
                <a:spcPct val="20000"/>
              </a:spcBef>
              <a:spcAft>
                <a:spcPts val="0"/>
              </a:spcAft>
              <a:buClrTx/>
              <a:buSzTx/>
              <a:buFont typeface="Wingdings" panose="05000000000000000000" pitchFamily="2" charset="2"/>
              <a:buChar char="§"/>
              <a:tabLst/>
              <a:defRPr/>
            </a:pPr>
            <a:r>
              <a:rPr kumimoji="0" lang="en-US"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Bethany Sahagun, Social Worker </a:t>
            </a:r>
            <a:r>
              <a:rPr kumimoji="0" lang="en-US" sz="19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II Trainee</a:t>
            </a:r>
            <a:endParaRPr kumimoji="0" lang="en-US"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685800" marR="0" lvl="1" indent="-228600" algn="l" defTabSz="914400" rtl="0" eaLnBrk="1" fontAlgn="auto" latinLnBrk="0" hangingPunct="1">
              <a:lnSpc>
                <a:spcPct val="90000"/>
              </a:lnSpc>
              <a:spcBef>
                <a:spcPct val="20000"/>
              </a:spcBef>
              <a:spcAft>
                <a:spcPts val="0"/>
              </a:spcAft>
              <a:buClrTx/>
              <a:buSzTx/>
              <a:buFont typeface="Wingdings" panose="05000000000000000000" pitchFamily="2" charset="2"/>
              <a:buChar char="§"/>
              <a:tabLst/>
              <a:defRPr/>
            </a:pPr>
            <a:r>
              <a:rPr kumimoji="0" lang="en-US" sz="2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Clinical Therapist I-Vacant</a:t>
            </a:r>
            <a:endParaRPr kumimoji="0" lang="en-US"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lvl="1">
              <a:spcBef>
                <a:spcPct val="20000"/>
              </a:spcBef>
              <a:buClr>
                <a:srgbClr val="CF9F24"/>
              </a:buClr>
              <a:buFont typeface="Wingdings" panose="05000000000000000000" pitchFamily="2" charset="2"/>
              <a:buChar char="§"/>
            </a:pPr>
            <a:endParaRPr lang="en-US" dirty="0">
              <a:solidFill>
                <a:prstClr val="black"/>
              </a:solidFill>
              <a:latin typeface="Arial" panose="020B0604020202020204" pitchFamily="34" charset="0"/>
              <a:cs typeface="Arial" panose="020B0604020202020204" pitchFamily="34" charset="0"/>
            </a:endParaRPr>
          </a:p>
          <a:p>
            <a:pPr lvl="1">
              <a:spcBef>
                <a:spcPct val="20000"/>
              </a:spcBef>
              <a:buClr>
                <a:srgbClr val="CF9F24"/>
              </a:buClr>
              <a:buFont typeface="Wingdings" panose="05000000000000000000" pitchFamily="2" charset="2"/>
              <a:buChar char="§"/>
            </a:pPr>
            <a:endParaRPr lang="en-US" dirty="0">
              <a:solidFill>
                <a:prstClr val="black"/>
              </a:solidFill>
              <a:latin typeface="Arial" panose="020B0604020202020204" pitchFamily="34" charset="0"/>
              <a:cs typeface="Arial" panose="020B0604020202020204" pitchFamily="34" charset="0"/>
            </a:endParaRPr>
          </a:p>
          <a:p>
            <a:pPr lvl="1">
              <a:spcBef>
                <a:spcPct val="20000"/>
              </a:spcBef>
              <a:buClr>
                <a:srgbClr val="CF9F24"/>
              </a:buClr>
              <a:buFont typeface="Wingdings" panose="05000000000000000000" pitchFamily="2" charset="2"/>
              <a:buChar char="§"/>
            </a:pPr>
            <a:endParaRPr lang="en-US" dirty="0">
              <a:solidFill>
                <a:prstClr val="black"/>
              </a:solidFill>
              <a:latin typeface="Arial" panose="020B0604020202020204" pitchFamily="34" charset="0"/>
              <a:cs typeface="Arial" panose="020B0604020202020204" pitchFamily="34" charset="0"/>
            </a:endParaRPr>
          </a:p>
          <a:p>
            <a:pPr lvl="1">
              <a:spcBef>
                <a:spcPct val="20000"/>
              </a:spcBef>
              <a:buClr>
                <a:srgbClr val="CF9F24"/>
              </a:buClr>
              <a:buFont typeface="Wingdings" panose="05000000000000000000" pitchFamily="2" charset="2"/>
              <a:buChar char="§"/>
            </a:pPr>
            <a:endParaRPr kumimoji="0" lang="en-US"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457200" lvl="1" indent="0">
              <a:spcBef>
                <a:spcPct val="20000"/>
              </a:spcBef>
              <a:buClr>
                <a:srgbClr val="CF9F24"/>
              </a:buClr>
              <a:buNone/>
            </a:pPr>
            <a:endParaRPr lang="en-US" dirty="0">
              <a:latin typeface="Arial" panose="020B0604020202020204" pitchFamily="34" charset="0"/>
              <a:cs typeface="Arial" panose="020B0604020202020204" pitchFamily="34" charset="0"/>
            </a:endParaRPr>
          </a:p>
          <a:p>
            <a:pPr marL="457200" lvl="1" indent="0">
              <a:spcBef>
                <a:spcPct val="20000"/>
              </a:spcBef>
              <a:buClr>
                <a:srgbClr val="CF9F24"/>
              </a:buClr>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02528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269154" y="1339953"/>
            <a:ext cx="11649074" cy="4824872"/>
          </a:xfrm>
        </p:spPr>
        <p:txBody>
          <a:bodyPr>
            <a:normAutofit lnSpcReduction="10000"/>
          </a:bodyPr>
          <a:lstStyle/>
          <a:p>
            <a:pPr algn="just">
              <a:buClr>
                <a:srgbClr val="CF9F24"/>
              </a:buClr>
              <a:buFont typeface="Wingdings" panose="05000000000000000000" pitchFamily="2" charset="2"/>
              <a:buChar char="§"/>
            </a:pPr>
            <a:r>
              <a:rPr lang="en-US" sz="2600" b="1" dirty="0">
                <a:latin typeface="Arial" panose="020B0604020202020204" pitchFamily="34" charset="0"/>
                <a:cs typeface="Arial" panose="020B0604020202020204" pitchFamily="34" charset="0"/>
              </a:rPr>
              <a:t>Adult: </a:t>
            </a:r>
            <a:r>
              <a:rPr lang="en-US" sz="2600" dirty="0">
                <a:latin typeface="Arial" panose="020B0604020202020204" pitchFamily="34" charset="0"/>
                <a:cs typeface="Arial" panose="020B0604020202020204" pitchFamily="34" charset="0"/>
              </a:rPr>
              <a:t>“Gravely disabled” means:</a:t>
            </a:r>
          </a:p>
          <a:p>
            <a:pPr lvl="1" algn="just">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A condition in which a person, as a result of a mental health disorder </a:t>
            </a:r>
            <a:r>
              <a:rPr lang="en-US" i="1" dirty="0">
                <a:latin typeface="Arial" panose="020B0604020202020204" pitchFamily="34" charset="0"/>
                <a:cs typeface="Arial" panose="020B0604020202020204" pitchFamily="34" charset="0"/>
              </a:rPr>
              <a:t>or impairment by chronic alcoholism</a:t>
            </a:r>
            <a:r>
              <a:rPr lang="en-US" dirty="0">
                <a:latin typeface="Arial" panose="020B0604020202020204" pitchFamily="34" charset="0"/>
                <a:cs typeface="Arial" panose="020B0604020202020204" pitchFamily="34" charset="0"/>
              </a:rPr>
              <a:t>, is unable to provide for his or her basic personal needs for food, clothing, or shelter.</a:t>
            </a:r>
          </a:p>
          <a:p>
            <a:pPr lvl="1" algn="just">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A person is not “gravely disabled” if that person can survive safely without involuntary detention with the help of responsible family, friends, or others who are both willing and able to help provide for the person’s basic personal needs for food, clothing, or shelter.</a:t>
            </a:r>
          </a:p>
          <a:p>
            <a:pPr lvl="1" algn="just">
              <a:spcBef>
                <a:spcPts val="600"/>
              </a:spcBef>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The term “gravely disabled” does not include persons with intellectual disabilities by reason of that disability alone.</a:t>
            </a:r>
          </a:p>
          <a:p>
            <a:pPr algn="just">
              <a:buClr>
                <a:srgbClr val="CF9F24"/>
              </a:buClr>
              <a:buFont typeface="Wingdings" panose="05000000000000000000" pitchFamily="2" charset="2"/>
              <a:buChar char="§"/>
            </a:pPr>
            <a:r>
              <a:rPr lang="en-US" b="1" dirty="0">
                <a:latin typeface="Arial" panose="020B0604020202020204" pitchFamily="34" charset="0"/>
                <a:cs typeface="Arial" panose="020B0604020202020204" pitchFamily="34" charset="0"/>
              </a:rPr>
              <a:t>Minor: </a:t>
            </a:r>
            <a:r>
              <a:rPr lang="en-US" dirty="0">
                <a:latin typeface="Arial" panose="020B0604020202020204" pitchFamily="34" charset="0"/>
                <a:cs typeface="Arial" panose="020B0604020202020204" pitchFamily="34" charset="0"/>
              </a:rPr>
              <a:t>“Gravely disabled minor” means: </a:t>
            </a:r>
          </a:p>
          <a:p>
            <a:pPr lvl="1" algn="just">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A minor who, as a result of a mental disorder, is unable to use the elements of life that are essential to health, safety, and development, including food, clothing, and shelter, even though provided to the minor by others. </a:t>
            </a:r>
          </a:p>
          <a:p>
            <a:pPr lvl="1" algn="just">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Intellectual disability, epilepsy, or other developmental disabilities, alcoholism, other drug abuse, or repeated antisocial behavior do not, by themselves, constitute a mental disorder.</a:t>
            </a:r>
            <a:endParaRPr lang="en-US" sz="800" b="1" dirty="0">
              <a:latin typeface="Arial" panose="020B0604020202020204" pitchFamily="34" charset="0"/>
              <a:cs typeface="Arial" panose="020B0604020202020204" pitchFamily="34" charset="0"/>
            </a:endParaRPr>
          </a:p>
          <a:p>
            <a:pPr marL="0" indent="0">
              <a:buNone/>
            </a:pPr>
            <a:endParaRPr lang="en-US" sz="1600" dirty="0">
              <a:solidFill>
                <a:srgbClr val="0070C0"/>
              </a:solidFill>
              <a:latin typeface="Arial" panose="020B0604020202020204" pitchFamily="34" charset="0"/>
              <a:cs typeface="Arial" panose="020B0604020202020204" pitchFamily="34" charset="0"/>
            </a:endParaRPr>
          </a:p>
          <a:p>
            <a:pPr marL="0" indent="0">
              <a:buNone/>
            </a:pPr>
            <a:r>
              <a:rPr lang="en-US" sz="1600" dirty="0">
                <a:solidFill>
                  <a:srgbClr val="0070C0"/>
                </a:solidFill>
                <a:latin typeface="Arial" panose="020B0604020202020204" pitchFamily="34" charset="0"/>
                <a:cs typeface="Arial" panose="020B0604020202020204" pitchFamily="34" charset="0"/>
              </a:rPr>
              <a:t>WIC 5008 (h)(1)(A), 5008(h)(2), 5008(h)(3), 5250 (d)(1), 5585.25</a:t>
            </a:r>
            <a:endParaRPr lang="en-US" sz="1700" dirty="0">
              <a:solidFill>
                <a:srgbClr val="0070C0"/>
              </a:solidFill>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US" dirty="0"/>
              <a:t>Definitions of Gravely Disabled (GD)</a:t>
            </a:r>
          </a:p>
        </p:txBody>
      </p:sp>
    </p:spTree>
    <p:extLst>
      <p:ext uri="{BB962C8B-B14F-4D97-AF65-F5344CB8AC3E}">
        <p14:creationId xmlns:p14="http://schemas.microsoft.com/office/powerpoint/2010/main" val="2409285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192365"/>
            <a:ext cx="11272982" cy="4938091"/>
          </a:xfrm>
        </p:spPr>
        <p:txBody>
          <a:bodyPr>
            <a:normAutofit fontScale="92500" lnSpcReduction="10000"/>
          </a:bodyPr>
          <a:lstStyle/>
          <a:p>
            <a:pPr marL="118872" indent="0">
              <a:spcBef>
                <a:spcPts val="0"/>
              </a:spcBef>
              <a:buNone/>
              <a:defRPr/>
            </a:pPr>
            <a:r>
              <a:rPr lang="en-US" dirty="0">
                <a:latin typeface="Arial" panose="020B0604020202020204" pitchFamily="34" charset="0"/>
                <a:cs typeface="Arial" panose="020B0604020202020204" pitchFamily="34" charset="0"/>
              </a:rPr>
              <a:t>When a person as a result of mental disorder is a DTS, DTO, or GD, a peace office or authorized writer may, </a:t>
            </a:r>
            <a:r>
              <a:rPr lang="en-US" b="1" dirty="0">
                <a:latin typeface="Arial" panose="020B0604020202020204" pitchFamily="34" charset="0"/>
                <a:cs typeface="Arial" panose="020B0604020202020204" pitchFamily="34" charset="0"/>
              </a:rPr>
              <a:t>upon probable cause</a:t>
            </a:r>
            <a:r>
              <a:rPr lang="en-US" dirty="0">
                <a:latin typeface="Arial" panose="020B0604020202020204" pitchFamily="34" charset="0"/>
                <a:cs typeface="Arial" panose="020B0604020202020204" pitchFamily="34" charset="0"/>
              </a:rPr>
              <a:t>, take or cause a person to be taken into custody </a:t>
            </a:r>
            <a:r>
              <a:rPr lang="en-US" b="1" dirty="0">
                <a:latin typeface="Arial" panose="020B0604020202020204" pitchFamily="34" charset="0"/>
                <a:cs typeface="Arial" panose="020B0604020202020204" pitchFamily="34" charset="0"/>
              </a:rPr>
              <a:t>up to 72-hour </a:t>
            </a:r>
            <a:r>
              <a:rPr lang="en-US" dirty="0">
                <a:latin typeface="Arial" panose="020B0604020202020204" pitchFamily="34" charset="0"/>
                <a:cs typeface="Arial" panose="020B0604020202020204" pitchFamily="34" charset="0"/>
              </a:rPr>
              <a:t>for assessment, evaluation, and crisis intervention, or placement for evaluation and treatment in a </a:t>
            </a:r>
            <a:r>
              <a:rPr lang="en-US" b="1" dirty="0">
                <a:latin typeface="Arial" panose="020B0604020202020204" pitchFamily="34" charset="0"/>
                <a:cs typeface="Arial" panose="020B0604020202020204" pitchFamily="34" charset="0"/>
              </a:rPr>
              <a:t>county designated facility</a:t>
            </a:r>
            <a:r>
              <a:rPr lang="en-US" i="1" dirty="0">
                <a:latin typeface="Arial" panose="020B0604020202020204" pitchFamily="34" charset="0"/>
                <a:cs typeface="Arial" panose="020B0604020202020204" pitchFamily="34" charset="0"/>
              </a:rPr>
              <a:t>*.</a:t>
            </a:r>
          </a:p>
          <a:p>
            <a:pPr marL="461772" indent="-342900">
              <a:spcBef>
                <a:spcPts val="0"/>
              </a:spcBef>
              <a:buClr>
                <a:srgbClr val="CF9F24"/>
              </a:buClr>
              <a:buFont typeface="Wingdings" panose="05000000000000000000" pitchFamily="2" charset="2"/>
              <a:buChar char="§"/>
              <a:defRPr/>
            </a:pPr>
            <a:endParaRPr lang="en-US" sz="2000" dirty="0">
              <a:latin typeface="Arial" panose="020B0604020202020204" pitchFamily="34" charset="0"/>
              <a:cs typeface="Arial" panose="020B0604020202020204" pitchFamily="34" charset="0"/>
            </a:endParaRPr>
          </a:p>
          <a:p>
            <a:pPr marL="918972" lvl="1" indent="-342900">
              <a:spcBef>
                <a:spcPts val="0"/>
              </a:spcBef>
              <a:buClr>
                <a:srgbClr val="CF9F24"/>
              </a:buClr>
              <a:buFont typeface="Wingdings" panose="05000000000000000000" pitchFamily="2" charset="2"/>
              <a:buChar char="§"/>
              <a:defRPr/>
            </a:pPr>
            <a:r>
              <a:rPr lang="en-US" dirty="0">
                <a:latin typeface="Arial" panose="020B0604020202020204" pitchFamily="34" charset="0"/>
                <a:cs typeface="Arial" panose="020B0604020202020204" pitchFamily="34" charset="0"/>
              </a:rPr>
              <a:t>If the person can be properly served without being detained, then he or she shall be provided services on a </a:t>
            </a:r>
            <a:r>
              <a:rPr lang="en-US" i="1" dirty="0">
                <a:latin typeface="Arial" panose="020B0604020202020204" pitchFamily="34" charset="0"/>
                <a:cs typeface="Arial" panose="020B0604020202020204" pitchFamily="34" charset="0"/>
              </a:rPr>
              <a:t>voluntary basis.</a:t>
            </a:r>
          </a:p>
          <a:p>
            <a:pPr marL="461772" indent="-342900">
              <a:spcBef>
                <a:spcPts val="0"/>
              </a:spcBef>
              <a:buClr>
                <a:srgbClr val="CF9F24"/>
              </a:buClr>
              <a:buFont typeface="Wingdings" panose="05000000000000000000" pitchFamily="2" charset="2"/>
              <a:buChar char="§"/>
              <a:defRPr/>
            </a:pPr>
            <a:endParaRPr lang="en-US" sz="2000" b="1" dirty="0">
              <a:latin typeface="Arial" panose="020B0604020202020204" pitchFamily="34" charset="0"/>
              <a:cs typeface="Arial" panose="020B0604020202020204" pitchFamily="34" charset="0"/>
            </a:endParaRPr>
          </a:p>
          <a:p>
            <a:pPr marL="918972" lvl="1" indent="-342900">
              <a:spcBef>
                <a:spcPts val="0"/>
              </a:spcBef>
              <a:buClr>
                <a:srgbClr val="CF9F24"/>
              </a:buClr>
              <a:buFont typeface="Wingdings" panose="05000000000000000000" pitchFamily="2" charset="2"/>
              <a:buChar char="§"/>
              <a:defRPr/>
            </a:pPr>
            <a:r>
              <a:rPr lang="en-US" dirty="0">
                <a:latin typeface="Arial" panose="020B0604020202020204" pitchFamily="34" charset="0"/>
                <a:cs typeface="Arial" panose="020B0604020202020204" pitchFamily="34" charset="0"/>
              </a:rPr>
              <a:t>A preadmission assessment (WIC 5151) to determine the appropriateness of involuntary detention </a:t>
            </a:r>
            <a:r>
              <a:rPr lang="en-US" i="1" dirty="0">
                <a:latin typeface="Arial" panose="020B0604020202020204" pitchFamily="34" charset="0"/>
                <a:cs typeface="Arial" panose="020B0604020202020204" pitchFamily="34" charset="0"/>
              </a:rPr>
              <a:t>must</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be completed prior to admitting a person to the designated facility for treatment</a:t>
            </a:r>
            <a:endParaRPr lang="en-US" b="1" dirty="0">
              <a:latin typeface="Arial" panose="020B0604020202020204" pitchFamily="34" charset="0"/>
              <a:cs typeface="Arial" panose="020B0604020202020204" pitchFamily="34" charset="0"/>
            </a:endParaRPr>
          </a:p>
          <a:p>
            <a:pPr marL="118872" indent="0">
              <a:spcBef>
                <a:spcPts val="0"/>
              </a:spcBef>
              <a:buNone/>
              <a:defRPr/>
            </a:pPr>
            <a:endParaRPr lang="en-US" sz="1600" dirty="0">
              <a:latin typeface="Arial" panose="020B0604020202020204" pitchFamily="34" charset="0"/>
              <a:cs typeface="Arial" panose="020B0604020202020204" pitchFamily="34" charset="0"/>
            </a:endParaRPr>
          </a:p>
          <a:p>
            <a:pPr marL="118872" indent="0">
              <a:spcBef>
                <a:spcPts val="0"/>
              </a:spcBef>
              <a:buNone/>
              <a:defRPr/>
            </a:pPr>
            <a:endParaRPr lang="en-US" sz="1600" dirty="0">
              <a:latin typeface="Arial" panose="020B0604020202020204" pitchFamily="34" charset="0"/>
              <a:cs typeface="Arial" panose="020B0604020202020204" pitchFamily="34" charset="0"/>
            </a:endParaRPr>
          </a:p>
          <a:p>
            <a:pPr indent="-114300">
              <a:spcBef>
                <a:spcPts val="0"/>
              </a:spcBef>
              <a:buNone/>
              <a:defRPr/>
            </a:pPr>
            <a:r>
              <a:rPr lang="en-US" sz="2000" b="1" dirty="0">
                <a:solidFill>
                  <a:srgbClr val="0070C0"/>
                </a:solidFill>
                <a:latin typeface="Arial" panose="020B0604020202020204" pitchFamily="34" charset="0"/>
                <a:cs typeface="Arial" panose="020B0604020202020204" pitchFamily="34" charset="0"/>
              </a:rPr>
              <a:t>*San Bernardino County designated facilities include: </a:t>
            </a:r>
          </a:p>
          <a:p>
            <a:pPr marL="457200" indent="-342900">
              <a:spcBef>
                <a:spcPts val="0"/>
              </a:spcBef>
              <a:buClr>
                <a:srgbClr val="CF9F24"/>
              </a:buClr>
              <a:buFont typeface="Wingdings" panose="05000000000000000000" pitchFamily="2" charset="2"/>
              <a:buChar char="§"/>
              <a:defRPr/>
            </a:pPr>
            <a:r>
              <a:rPr lang="en-US" sz="2000" dirty="0">
                <a:latin typeface="Arial" panose="020B0604020202020204" pitchFamily="34" charset="0"/>
                <a:cs typeface="Arial" panose="020B0604020202020204" pitchFamily="34" charset="0"/>
              </a:rPr>
              <a:t>VAMC-Loma Linda -Fully Designated</a:t>
            </a:r>
          </a:p>
          <a:p>
            <a:pPr marL="457200" indent="-342900">
              <a:spcBef>
                <a:spcPts val="0"/>
              </a:spcBef>
              <a:buClr>
                <a:srgbClr val="CF9F24"/>
              </a:buClr>
              <a:buFont typeface="Wingdings" panose="05000000000000000000" pitchFamily="2" charset="2"/>
              <a:buChar char="§"/>
              <a:defRPr/>
            </a:pPr>
            <a:r>
              <a:rPr lang="en-US" sz="2000" dirty="0">
                <a:latin typeface="Arial" panose="020B0604020202020204" pitchFamily="34" charset="0"/>
                <a:cs typeface="Arial" panose="020B0604020202020204" pitchFamily="34" charset="0"/>
              </a:rPr>
              <a:t>ARMC -Fully Designated</a:t>
            </a:r>
          </a:p>
          <a:p>
            <a:pPr marL="457200" indent="-342900">
              <a:spcBef>
                <a:spcPts val="0"/>
              </a:spcBef>
              <a:buClr>
                <a:srgbClr val="CF9F24"/>
              </a:buClr>
              <a:buFont typeface="Wingdings" panose="05000000000000000000" pitchFamily="2" charset="2"/>
              <a:buChar char="§"/>
              <a:defRPr/>
            </a:pPr>
            <a:r>
              <a:rPr lang="en-US" sz="2000" dirty="0">
                <a:latin typeface="Arial" panose="020B0604020202020204" pitchFamily="34" charset="0"/>
                <a:cs typeface="Arial" panose="020B0604020202020204" pitchFamily="34" charset="0"/>
              </a:rPr>
              <a:t>Loma Linda University Behavioral Medicine Center</a:t>
            </a:r>
          </a:p>
          <a:p>
            <a:pPr marL="457200" indent="-342900">
              <a:spcBef>
                <a:spcPts val="0"/>
              </a:spcBef>
              <a:buClr>
                <a:srgbClr val="CF9F24"/>
              </a:buClr>
              <a:buFont typeface="Wingdings" panose="05000000000000000000" pitchFamily="2" charset="2"/>
              <a:buChar char="§"/>
              <a:defRPr/>
            </a:pPr>
            <a:r>
              <a:rPr lang="en-US" sz="2000" dirty="0">
                <a:latin typeface="Arial" panose="020B0604020202020204" pitchFamily="34" charset="0"/>
                <a:cs typeface="Arial" panose="020B0604020202020204" pitchFamily="34" charset="0"/>
              </a:rPr>
              <a:t>Canyon Ridge Hospital</a:t>
            </a:r>
          </a:p>
          <a:p>
            <a:pPr marL="457200" indent="-342900">
              <a:spcBef>
                <a:spcPts val="0"/>
              </a:spcBef>
              <a:buClr>
                <a:srgbClr val="CF9F24"/>
              </a:buClr>
              <a:buFont typeface="Wingdings" panose="05000000000000000000" pitchFamily="2" charset="2"/>
              <a:buChar char="§"/>
              <a:defRPr/>
            </a:pPr>
            <a:r>
              <a:rPr lang="en-US" sz="2000" dirty="0">
                <a:latin typeface="Arial" panose="020B0604020202020204" pitchFamily="34" charset="0"/>
                <a:cs typeface="Arial" panose="020B0604020202020204" pitchFamily="34" charset="0"/>
              </a:rPr>
              <a:t>Community Hospital of San Bernardino-BH Units Only</a:t>
            </a:r>
            <a:endParaRPr lang="en-US" sz="1600" dirty="0">
              <a:latin typeface="Arial" panose="020B0604020202020204" pitchFamily="34" charset="0"/>
              <a:cs typeface="Arial" panose="020B0604020202020204" pitchFamily="34" charset="0"/>
            </a:endParaRPr>
          </a:p>
          <a:p>
            <a:pPr marL="0" indent="0">
              <a:buNone/>
            </a:pPr>
            <a:r>
              <a:rPr lang="en-US" sz="1600" dirty="0">
                <a:solidFill>
                  <a:srgbClr val="0070C0"/>
                </a:solidFill>
                <a:latin typeface="Arial" panose="020B0604020202020204" pitchFamily="34" charset="0"/>
                <a:cs typeface="Arial" panose="020B0604020202020204" pitchFamily="34" charset="0"/>
              </a:rPr>
              <a:t>   WIC 5150, 5151</a:t>
            </a:r>
          </a:p>
        </p:txBody>
      </p:sp>
      <p:sp>
        <p:nvSpPr>
          <p:cNvPr id="3" name="Title 2"/>
          <p:cNvSpPr>
            <a:spLocks noGrp="1"/>
          </p:cNvSpPr>
          <p:nvPr>
            <p:ph type="title"/>
          </p:nvPr>
        </p:nvSpPr>
        <p:spPr/>
        <p:txBody>
          <a:bodyPr/>
          <a:lstStyle/>
          <a:p>
            <a:r>
              <a:rPr lang="en-US" dirty="0"/>
              <a:t>WIC 5150: Involuntary Detention up to 72-hours</a:t>
            </a:r>
          </a:p>
        </p:txBody>
      </p:sp>
    </p:spTree>
    <p:extLst>
      <p:ext uri="{BB962C8B-B14F-4D97-AF65-F5344CB8AC3E}">
        <p14:creationId xmlns:p14="http://schemas.microsoft.com/office/powerpoint/2010/main" val="676277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42568" y="990600"/>
            <a:ext cx="4431143" cy="5105400"/>
          </a:xfrm>
        </p:spPr>
        <p:txBody>
          <a:bodyPr>
            <a:normAutofit lnSpcReduction="10000"/>
          </a:bodyPr>
          <a:lstStyle/>
          <a:p>
            <a:pPr marL="0" indent="0">
              <a:buNone/>
            </a:pPr>
            <a:endParaRPr lang="en-US" dirty="0">
              <a:solidFill>
                <a:srgbClr val="0070C0"/>
              </a:solidFill>
              <a:latin typeface="Arial" panose="020B0604020202020204" pitchFamily="34" charset="0"/>
              <a:cs typeface="Arial" panose="020B0604020202020204" pitchFamily="34" charset="0"/>
            </a:endParaRPr>
          </a:p>
          <a:p>
            <a:pPr marL="0" indent="0">
              <a:buNone/>
            </a:pPr>
            <a:r>
              <a:rPr lang="en-US" b="1" dirty="0">
                <a:solidFill>
                  <a:srgbClr val="0070C0"/>
                </a:solidFill>
                <a:latin typeface="Arial" panose="020B0604020202020204" pitchFamily="34" charset="0"/>
                <a:cs typeface="Arial" panose="020B0604020202020204" pitchFamily="34" charset="0"/>
              </a:rPr>
              <a:t>Please Remember…</a:t>
            </a:r>
          </a:p>
          <a:p>
            <a:pPr marL="0" indent="0">
              <a:buNone/>
            </a:pPr>
            <a:endParaRPr lang="en-US" dirty="0">
              <a:solidFill>
                <a:srgbClr val="0070C0"/>
              </a:solidFill>
              <a:latin typeface="Arial" panose="020B0604020202020204" pitchFamily="34" charset="0"/>
              <a:cs typeface="Arial" panose="020B0604020202020204" pitchFamily="34" charset="0"/>
            </a:endParaRPr>
          </a:p>
          <a:p>
            <a:pPr marL="0" indent="0" algn="just">
              <a:buNone/>
            </a:pPr>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5150 Application </a:t>
            </a:r>
            <a:r>
              <a:rPr lang="en-US" dirty="0">
                <a:latin typeface="Arial" panose="020B0604020202020204" pitchFamily="34" charset="0"/>
                <a:cs typeface="Arial" panose="020B0604020202020204" pitchFamily="34" charset="0"/>
              </a:rPr>
              <a:t>may only be initiated and completed by a peace officer or an authorized writer of the County. </a:t>
            </a:r>
          </a:p>
          <a:p>
            <a:pPr marL="0" indent="0">
              <a:buNone/>
            </a:pPr>
            <a:endParaRPr lang="en-US" sz="1600" b="1" dirty="0">
              <a:latin typeface="Arial" panose="020B0604020202020204" pitchFamily="34" charset="0"/>
              <a:cs typeface="Arial" panose="020B0604020202020204" pitchFamily="34" charset="0"/>
            </a:endParaRPr>
          </a:p>
          <a:p>
            <a:pPr marL="0" indent="0">
              <a:buNone/>
            </a:pPr>
            <a:endParaRPr lang="en-US" sz="1600" b="1" dirty="0">
              <a:latin typeface="Arial" panose="020B0604020202020204" pitchFamily="34" charset="0"/>
              <a:cs typeface="Arial" panose="020B0604020202020204" pitchFamily="34" charset="0"/>
            </a:endParaRPr>
          </a:p>
          <a:p>
            <a:pPr marL="0" indent="0">
              <a:buNone/>
            </a:pPr>
            <a:endParaRPr lang="en-US" sz="1600" b="1" dirty="0">
              <a:latin typeface="Arial" panose="020B0604020202020204" pitchFamily="34" charset="0"/>
              <a:cs typeface="Arial" panose="020B0604020202020204" pitchFamily="34" charset="0"/>
            </a:endParaRPr>
          </a:p>
          <a:p>
            <a:pPr marL="0" indent="0">
              <a:buNone/>
            </a:pPr>
            <a:endParaRPr lang="en-US" sz="1600" b="1" dirty="0">
              <a:latin typeface="Arial" panose="020B0604020202020204" pitchFamily="34" charset="0"/>
              <a:cs typeface="Arial" panose="020B0604020202020204" pitchFamily="34" charset="0"/>
            </a:endParaRPr>
          </a:p>
          <a:p>
            <a:pPr marL="0" indent="0">
              <a:buNone/>
            </a:pPr>
            <a:endParaRPr lang="en-US" sz="1600" b="1" dirty="0">
              <a:latin typeface="Arial" panose="020B0604020202020204" pitchFamily="34" charset="0"/>
              <a:cs typeface="Arial" panose="020B0604020202020204" pitchFamily="34" charset="0"/>
            </a:endParaRPr>
          </a:p>
          <a:p>
            <a:pPr marL="0" indent="0">
              <a:buNone/>
            </a:pPr>
            <a:endParaRPr lang="en-US" sz="1600" b="1" dirty="0">
              <a:latin typeface="Arial" panose="020B0604020202020204" pitchFamily="34" charset="0"/>
              <a:cs typeface="Arial" panose="020B0604020202020204" pitchFamily="34" charset="0"/>
            </a:endParaRPr>
          </a:p>
          <a:p>
            <a:pPr marL="0" indent="0">
              <a:buNone/>
            </a:pPr>
            <a:endParaRPr lang="en-US" sz="1600" b="1" dirty="0">
              <a:latin typeface="Arial" panose="020B0604020202020204" pitchFamily="34" charset="0"/>
              <a:cs typeface="Arial" panose="020B0604020202020204" pitchFamily="34" charset="0"/>
            </a:endParaRPr>
          </a:p>
          <a:p>
            <a:pPr marL="0" indent="0">
              <a:buNone/>
            </a:pPr>
            <a:r>
              <a:rPr lang="en-US" sz="1600" dirty="0">
                <a:solidFill>
                  <a:srgbClr val="0070C0"/>
                </a:solidFill>
                <a:latin typeface="Arial" panose="020B0604020202020204" pitchFamily="34" charset="0"/>
                <a:cs typeface="Arial" panose="020B0604020202020204" pitchFamily="34" charset="0"/>
              </a:rPr>
              <a:t>WIC 5150</a:t>
            </a:r>
          </a:p>
        </p:txBody>
      </p:sp>
      <p:sp>
        <p:nvSpPr>
          <p:cNvPr id="3" name="Title 2"/>
          <p:cNvSpPr>
            <a:spLocks noGrp="1"/>
          </p:cNvSpPr>
          <p:nvPr>
            <p:ph type="title"/>
          </p:nvPr>
        </p:nvSpPr>
        <p:spPr/>
        <p:txBody>
          <a:bodyPr/>
          <a:lstStyle/>
          <a:p>
            <a:r>
              <a:rPr lang="en-US" dirty="0"/>
              <a:t>“5150 Application”:  DHCS 1801 (06/18)</a:t>
            </a:r>
          </a:p>
        </p:txBody>
      </p:sp>
      <p:pic>
        <p:nvPicPr>
          <p:cNvPr id="4" name="Picture 3"/>
          <p:cNvPicPr>
            <a:picLocks noChangeAspect="1"/>
          </p:cNvPicPr>
          <p:nvPr/>
        </p:nvPicPr>
        <p:blipFill>
          <a:blip r:embed="rId2"/>
          <a:stretch>
            <a:fillRect/>
          </a:stretch>
        </p:blipFill>
        <p:spPr>
          <a:xfrm>
            <a:off x="4731027" y="990600"/>
            <a:ext cx="3535157" cy="5105400"/>
          </a:xfrm>
          <a:prstGeom prst="rect">
            <a:avLst/>
          </a:prstGeom>
          <a:ln>
            <a:solidFill>
              <a:schemeClr val="tx1"/>
            </a:solidFill>
          </a:ln>
        </p:spPr>
      </p:pic>
      <p:pic>
        <p:nvPicPr>
          <p:cNvPr id="5" name="Picture 4"/>
          <p:cNvPicPr>
            <a:picLocks noChangeAspect="1"/>
          </p:cNvPicPr>
          <p:nvPr/>
        </p:nvPicPr>
        <p:blipFill>
          <a:blip r:embed="rId3"/>
          <a:stretch>
            <a:fillRect/>
          </a:stretch>
        </p:blipFill>
        <p:spPr>
          <a:xfrm>
            <a:off x="8332967" y="990600"/>
            <a:ext cx="3397215" cy="5105400"/>
          </a:xfrm>
          <a:prstGeom prst="rect">
            <a:avLst/>
          </a:prstGeom>
          <a:ln>
            <a:solidFill>
              <a:schemeClr val="tx1"/>
            </a:solidFill>
          </a:ln>
        </p:spPr>
      </p:pic>
    </p:spTree>
    <p:extLst>
      <p:ext uri="{BB962C8B-B14F-4D97-AF65-F5344CB8AC3E}">
        <p14:creationId xmlns:p14="http://schemas.microsoft.com/office/powerpoint/2010/main" val="1757066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201560" y="1591904"/>
            <a:ext cx="6720349" cy="4514697"/>
          </a:xfrm>
        </p:spPr>
        <p:txBody>
          <a:bodyPr>
            <a:normAutofit lnSpcReduction="10000"/>
          </a:bodyPr>
          <a:lstStyle/>
          <a:p>
            <a:pPr marL="0" indent="0" algn="just">
              <a:buNone/>
            </a:pPr>
            <a:r>
              <a:rPr lang="en-US" dirty="0">
                <a:latin typeface="Arial" panose="020B0604020202020204" pitchFamily="34" charset="0"/>
                <a:cs typeface="Arial" panose="020B0604020202020204" pitchFamily="34" charset="0"/>
              </a:rPr>
              <a:t>Each person admitted to a facility designated by the county for evaluation and treatment </a:t>
            </a:r>
            <a:r>
              <a:rPr lang="en-US" b="1" dirty="0">
                <a:latin typeface="Arial" panose="020B0604020202020204" pitchFamily="34" charset="0"/>
                <a:cs typeface="Arial" panose="020B0604020202020204" pitchFamily="34" charset="0"/>
              </a:rPr>
              <a:t>shall </a:t>
            </a:r>
            <a:r>
              <a:rPr lang="en-US" dirty="0">
                <a:latin typeface="Arial" panose="020B0604020202020204" pitchFamily="34" charset="0"/>
                <a:cs typeface="Arial" panose="020B0604020202020204" pitchFamily="34" charset="0"/>
              </a:rPr>
              <a:t>be given the following information </a:t>
            </a:r>
            <a:r>
              <a:rPr lang="en-US" b="1" dirty="0">
                <a:latin typeface="Arial" panose="020B0604020202020204" pitchFamily="34" charset="0"/>
                <a:cs typeface="Arial" panose="020B0604020202020204" pitchFamily="34" charset="0"/>
              </a:rPr>
              <a:t>(orally and in writing) </a:t>
            </a:r>
            <a:r>
              <a:rPr lang="en-US" dirty="0">
                <a:latin typeface="Arial" panose="020B0604020202020204" pitchFamily="34" charset="0"/>
                <a:cs typeface="Arial" panose="020B0604020202020204" pitchFamily="34" charset="0"/>
              </a:rPr>
              <a:t>by admission staff of the facility:</a:t>
            </a:r>
          </a:p>
          <a:p>
            <a:pPr marL="0" indent="0" algn="just">
              <a:buNone/>
            </a:pPr>
            <a:endParaRPr lang="en-US" dirty="0">
              <a:latin typeface="Arial" panose="020B0604020202020204" pitchFamily="34" charset="0"/>
              <a:cs typeface="Arial" panose="020B0604020202020204" pitchFamily="34" charset="0"/>
            </a:endParaRPr>
          </a:p>
          <a:p>
            <a:pPr lvl="1">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In a language or modality accessible for the person </a:t>
            </a:r>
          </a:p>
          <a:p>
            <a:pPr lvl="1">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In English</a:t>
            </a:r>
            <a:r>
              <a:rPr lang="en-US" dirty="0">
                <a:solidFill>
                  <a:srgbClr val="FF000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and</a:t>
            </a:r>
            <a:r>
              <a:rPr lang="en-US" dirty="0">
                <a:solidFill>
                  <a:srgbClr val="FF000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the language that is the primary means of communication</a:t>
            </a:r>
          </a:p>
          <a:p>
            <a:pPr lvl="1">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Must include phone number to county Patients’ Rights Office</a:t>
            </a:r>
          </a:p>
          <a:p>
            <a:pPr marL="0" indent="0">
              <a:spcBef>
                <a:spcPts val="600"/>
              </a:spcBef>
              <a:buNone/>
            </a:pPr>
            <a:endParaRPr lang="en-US" sz="1600" dirty="0">
              <a:latin typeface="Arial" panose="020B0604020202020204" pitchFamily="34" charset="0"/>
              <a:cs typeface="Arial" panose="020B0604020202020204" pitchFamily="34" charset="0"/>
            </a:endParaRPr>
          </a:p>
          <a:p>
            <a:pPr marL="0" indent="0">
              <a:spcBef>
                <a:spcPts val="600"/>
              </a:spcBef>
              <a:buNone/>
            </a:pPr>
            <a:endParaRPr lang="en-US" sz="1600" dirty="0">
              <a:latin typeface="Arial" panose="020B0604020202020204" pitchFamily="34" charset="0"/>
              <a:cs typeface="Arial" panose="020B0604020202020204" pitchFamily="34" charset="0"/>
            </a:endParaRPr>
          </a:p>
          <a:p>
            <a:pPr marL="0" indent="0">
              <a:spcBef>
                <a:spcPts val="600"/>
              </a:spcBef>
              <a:buNone/>
            </a:pPr>
            <a:endParaRPr lang="en-US" sz="1600" dirty="0">
              <a:latin typeface="Arial" panose="020B0604020202020204" pitchFamily="34" charset="0"/>
              <a:cs typeface="Arial" panose="020B0604020202020204" pitchFamily="34" charset="0"/>
            </a:endParaRPr>
          </a:p>
          <a:p>
            <a:pPr marL="0" indent="0">
              <a:spcBef>
                <a:spcPts val="600"/>
              </a:spcBef>
              <a:buNone/>
            </a:pPr>
            <a:endParaRPr lang="en-US" sz="1600" dirty="0">
              <a:latin typeface="Arial" panose="020B0604020202020204" pitchFamily="34" charset="0"/>
              <a:cs typeface="Arial" panose="020B0604020202020204" pitchFamily="34" charset="0"/>
            </a:endParaRPr>
          </a:p>
          <a:p>
            <a:pPr marL="0" indent="0">
              <a:spcBef>
                <a:spcPts val="600"/>
              </a:spcBef>
              <a:buNone/>
            </a:pPr>
            <a:r>
              <a:rPr lang="en-US" sz="1600" dirty="0">
                <a:solidFill>
                  <a:srgbClr val="0070C0"/>
                </a:solidFill>
                <a:latin typeface="Arial" panose="020B0604020202020204" pitchFamily="34" charset="0"/>
                <a:cs typeface="Arial" panose="020B0604020202020204" pitchFamily="34" charset="0"/>
              </a:rPr>
              <a:t>WIC 5150 (h)</a:t>
            </a:r>
          </a:p>
        </p:txBody>
      </p:sp>
      <p:sp>
        <p:nvSpPr>
          <p:cNvPr id="3" name="Title 2"/>
          <p:cNvSpPr>
            <a:spLocks noGrp="1"/>
          </p:cNvSpPr>
          <p:nvPr>
            <p:ph type="title"/>
          </p:nvPr>
        </p:nvSpPr>
        <p:spPr/>
        <p:txBody>
          <a:bodyPr/>
          <a:lstStyle/>
          <a:p>
            <a:r>
              <a:rPr lang="en-US" b="1" dirty="0"/>
              <a:t>Involuntary Patient Advisement:  DHCS 1802</a:t>
            </a:r>
            <a:endParaRPr lang="en-US" dirty="0"/>
          </a:p>
        </p:txBody>
      </p:sp>
      <p:pic>
        <p:nvPicPr>
          <p:cNvPr id="4" name="Picture 3"/>
          <p:cNvPicPr>
            <a:picLocks noChangeAspect="1"/>
          </p:cNvPicPr>
          <p:nvPr/>
        </p:nvPicPr>
        <p:blipFill>
          <a:blip r:embed="rId3"/>
          <a:stretch>
            <a:fillRect/>
          </a:stretch>
        </p:blipFill>
        <p:spPr>
          <a:xfrm>
            <a:off x="7039077" y="990600"/>
            <a:ext cx="3965544" cy="5116001"/>
          </a:xfrm>
          <a:prstGeom prst="rect">
            <a:avLst/>
          </a:prstGeom>
          <a:ln>
            <a:solidFill>
              <a:schemeClr val="tx1"/>
            </a:solidFill>
          </a:ln>
        </p:spPr>
      </p:pic>
    </p:spTree>
    <p:extLst>
      <p:ext uri="{BB962C8B-B14F-4D97-AF65-F5344CB8AC3E}">
        <p14:creationId xmlns:p14="http://schemas.microsoft.com/office/powerpoint/2010/main" val="8863980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199" y="1073875"/>
            <a:ext cx="10467893" cy="4997004"/>
          </a:xfrm>
        </p:spPr>
        <p:txBody>
          <a:bodyPr>
            <a:normAutofit fontScale="77500" lnSpcReduction="20000"/>
          </a:bodyPr>
          <a:lstStyle/>
          <a:p>
            <a:pPr marL="0" indent="0">
              <a:lnSpc>
                <a:spcPct val="100000"/>
              </a:lnSpc>
              <a:spcBef>
                <a:spcPts val="800"/>
              </a:spcBef>
              <a:buNone/>
            </a:pPr>
            <a:r>
              <a:rPr lang="en-US" sz="2600" dirty="0">
                <a:solidFill>
                  <a:srgbClr val="0070C0"/>
                </a:solidFill>
                <a:latin typeface="Arial" panose="020B0604020202020204" pitchFamily="34" charset="0"/>
                <a:cs typeface="Arial" panose="020B0604020202020204" pitchFamily="34" charset="0"/>
              </a:rPr>
              <a:t>Before the 5150 expires, the patient must be assessed for a safe discharge or of needing further treatment.  </a:t>
            </a:r>
          </a:p>
          <a:p>
            <a:pPr marL="0" indent="0">
              <a:lnSpc>
                <a:spcPct val="100000"/>
              </a:lnSpc>
              <a:spcBef>
                <a:spcPts val="800"/>
              </a:spcBef>
              <a:buNone/>
            </a:pPr>
            <a:endParaRPr lang="en-US" b="1" dirty="0">
              <a:solidFill>
                <a:srgbClr val="0070C0"/>
              </a:solidFill>
              <a:latin typeface="Arial" panose="020B0604020202020204" pitchFamily="34" charset="0"/>
              <a:cs typeface="Arial" panose="020B0604020202020204" pitchFamily="34" charset="0"/>
            </a:endParaRPr>
          </a:p>
          <a:p>
            <a:pPr marL="0" indent="0">
              <a:lnSpc>
                <a:spcPct val="100000"/>
              </a:lnSpc>
              <a:spcBef>
                <a:spcPts val="800"/>
              </a:spcBef>
              <a:buNone/>
            </a:pPr>
            <a:r>
              <a:rPr lang="en-US" sz="2800" dirty="0">
                <a:latin typeface="Arial" panose="020B0604020202020204" pitchFamily="34" charset="0"/>
                <a:cs typeface="Arial" panose="020B0604020202020204" pitchFamily="34" charset="0"/>
              </a:rPr>
              <a:t>If needing further treatment:</a:t>
            </a:r>
          </a:p>
          <a:p>
            <a:pPr>
              <a:spcBef>
                <a:spcPts val="600"/>
              </a:spcBef>
            </a:pPr>
            <a:endParaRPr lang="en-US" sz="800" dirty="0">
              <a:latin typeface="Arial" panose="020B0604020202020204" pitchFamily="34" charset="0"/>
              <a:cs typeface="Arial" panose="020B0604020202020204" pitchFamily="34" charset="0"/>
            </a:endParaRPr>
          </a:p>
          <a:p>
            <a:pPr lvl="1">
              <a:spcBef>
                <a:spcPts val="800"/>
              </a:spcBef>
            </a:pPr>
            <a:r>
              <a:rPr lang="en-US" sz="2400" dirty="0">
                <a:latin typeface="Arial" panose="020B0604020202020204" pitchFamily="34" charset="0"/>
                <a:cs typeface="Arial" panose="020B0604020202020204" pitchFamily="34" charset="0"/>
              </a:rPr>
              <a:t>Assess for voluntary treatment (willing and able)</a:t>
            </a:r>
          </a:p>
          <a:p>
            <a:pPr lvl="2">
              <a:lnSpc>
                <a:spcPct val="100000"/>
              </a:lnSpc>
              <a:spcBef>
                <a:spcPts val="800"/>
              </a:spcBef>
              <a:buFont typeface="Wingdings" panose="05000000000000000000" pitchFamily="2" charset="2"/>
              <a:buChar char="§"/>
            </a:pPr>
            <a:r>
              <a:rPr lang="en-US" sz="2400" dirty="0">
                <a:latin typeface="Arial" panose="020B0604020202020204" pitchFamily="34" charset="0"/>
                <a:cs typeface="Arial" panose="020B0604020202020204" pitchFamily="34" charset="0"/>
              </a:rPr>
              <a:t>An application for voluntary treatment must be signed and/or authorized by the MD</a:t>
            </a:r>
          </a:p>
          <a:p>
            <a:pPr marL="0" lvl="1" indent="0">
              <a:lnSpc>
                <a:spcPct val="100000"/>
              </a:lnSpc>
              <a:spcBef>
                <a:spcPts val="600"/>
              </a:spcBef>
              <a:buNone/>
            </a:pPr>
            <a:endParaRPr lang="en-US" sz="2400" dirty="0">
              <a:latin typeface="Arial" panose="020B0604020202020204" pitchFamily="34" charset="0"/>
              <a:cs typeface="Arial" panose="020B0604020202020204" pitchFamily="34" charset="0"/>
            </a:endParaRPr>
          </a:p>
          <a:p>
            <a:pPr lvl="1">
              <a:spcBef>
                <a:spcPts val="800"/>
              </a:spcBef>
            </a:pPr>
            <a:r>
              <a:rPr lang="en-US" sz="2400" dirty="0">
                <a:latin typeface="Arial" panose="020B0604020202020204" pitchFamily="34" charset="0"/>
                <a:cs typeface="Arial" panose="020B0604020202020204" pitchFamily="34" charset="0"/>
              </a:rPr>
              <a:t>If no VOL, and meets criteria, 5250 Hold for Intensive Treatment:</a:t>
            </a:r>
          </a:p>
          <a:p>
            <a:pPr lvl="2">
              <a:spcBef>
                <a:spcPts val="800"/>
              </a:spcBef>
              <a:buFont typeface="Wingdings" panose="05000000000000000000" pitchFamily="2" charset="2"/>
              <a:buChar char="§"/>
            </a:pPr>
            <a:r>
              <a:rPr lang="en-US" sz="2400" dirty="0">
                <a:latin typeface="Arial" panose="020B0604020202020204" pitchFamily="34" charset="0"/>
                <a:cs typeface="Arial" panose="020B0604020202020204" pitchFamily="34" charset="0"/>
              </a:rPr>
              <a:t>MD order for 5250</a:t>
            </a:r>
          </a:p>
          <a:p>
            <a:pPr lvl="2">
              <a:spcBef>
                <a:spcPts val="800"/>
              </a:spcBef>
              <a:buFont typeface="Wingdings" panose="05000000000000000000" pitchFamily="2" charset="2"/>
              <a:buChar char="§"/>
            </a:pPr>
            <a:r>
              <a:rPr lang="en-US" sz="2400" dirty="0">
                <a:latin typeface="Arial" panose="020B0604020202020204" pitchFamily="34" charset="0"/>
                <a:cs typeface="Arial" panose="020B0604020202020204" pitchFamily="34" charset="0"/>
              </a:rPr>
              <a:t>Notice of Certification must be written, signed and delivered</a:t>
            </a:r>
          </a:p>
          <a:p>
            <a:pPr indent="0">
              <a:spcBef>
                <a:spcPts val="600"/>
              </a:spcBef>
              <a:buNone/>
            </a:pPr>
            <a:endParaRPr lang="en-US" dirty="0">
              <a:latin typeface="Arial" panose="020B0604020202020204" pitchFamily="34" charset="0"/>
              <a:cs typeface="Arial" panose="020B0604020202020204" pitchFamily="34" charset="0"/>
            </a:endParaRPr>
          </a:p>
          <a:p>
            <a:pPr indent="0">
              <a:spcBef>
                <a:spcPts val="600"/>
              </a:spcBef>
              <a:buNone/>
            </a:pPr>
            <a:endParaRPr lang="en-US" sz="800" dirty="0">
              <a:latin typeface="Arial" panose="020B0604020202020204" pitchFamily="34" charset="0"/>
              <a:cs typeface="Arial" panose="020B0604020202020204" pitchFamily="34" charset="0"/>
            </a:endParaRPr>
          </a:p>
          <a:p>
            <a:pPr marL="0" indent="0">
              <a:lnSpc>
                <a:spcPct val="100000"/>
              </a:lnSpc>
              <a:spcBef>
                <a:spcPts val="800"/>
              </a:spcBef>
              <a:buNone/>
            </a:pPr>
            <a:r>
              <a:rPr lang="en-US" sz="2600" dirty="0">
                <a:solidFill>
                  <a:srgbClr val="0070C0"/>
                </a:solidFill>
                <a:latin typeface="Arial" panose="020B0604020202020204" pitchFamily="34" charset="0"/>
                <a:cs typeface="Arial" panose="020B0604020202020204" pitchFamily="34" charset="0"/>
              </a:rPr>
              <a:t>Documentation of legal status change (VOL or 5250) before the 72-hour expires is necessary to determine if further involuntary detention was legally imposed by the facility.</a:t>
            </a:r>
            <a:endParaRPr lang="en-US" sz="800" b="1" dirty="0">
              <a:solidFill>
                <a:srgbClr val="0070C0"/>
              </a:solidFill>
              <a:latin typeface="Arial" panose="020B0604020202020204" pitchFamily="34" charset="0"/>
              <a:cs typeface="Arial" panose="020B0604020202020204" pitchFamily="34" charset="0"/>
            </a:endParaRPr>
          </a:p>
          <a:p>
            <a:pPr indent="0">
              <a:lnSpc>
                <a:spcPct val="100000"/>
              </a:lnSpc>
              <a:spcBef>
                <a:spcPts val="600"/>
              </a:spcBef>
              <a:buNone/>
            </a:pPr>
            <a:endParaRPr lang="en-US" sz="800" b="1" dirty="0">
              <a:solidFill>
                <a:srgbClr val="0070C0"/>
              </a:solidFill>
              <a:latin typeface="Arial" panose="020B0604020202020204" pitchFamily="34" charset="0"/>
              <a:cs typeface="Arial" panose="020B0604020202020204" pitchFamily="34" charset="0"/>
            </a:endParaRPr>
          </a:p>
          <a:p>
            <a:pPr marL="0" indent="0">
              <a:spcBef>
                <a:spcPts val="800"/>
              </a:spcBef>
              <a:buNone/>
            </a:pPr>
            <a:r>
              <a:rPr lang="en-US" sz="2100" dirty="0">
                <a:solidFill>
                  <a:srgbClr val="0070C0"/>
                </a:solidFill>
                <a:latin typeface="Arial" panose="020B0604020202020204" pitchFamily="34" charset="0"/>
                <a:cs typeface="Arial" panose="020B0604020202020204" pitchFamily="34" charset="0"/>
              </a:rPr>
              <a:t>WIC 5250, 5259.1</a:t>
            </a:r>
          </a:p>
        </p:txBody>
      </p:sp>
      <p:sp>
        <p:nvSpPr>
          <p:cNvPr id="3" name="Title 2"/>
          <p:cNvSpPr>
            <a:spLocks noGrp="1"/>
          </p:cNvSpPr>
          <p:nvPr>
            <p:ph type="title"/>
          </p:nvPr>
        </p:nvSpPr>
        <p:spPr/>
        <p:txBody>
          <a:bodyPr/>
          <a:lstStyle/>
          <a:p>
            <a:r>
              <a:rPr lang="en-US" dirty="0"/>
              <a:t>Prior to expiration of 72-Hours </a:t>
            </a:r>
          </a:p>
        </p:txBody>
      </p:sp>
    </p:spTree>
    <p:extLst>
      <p:ext uri="{BB962C8B-B14F-4D97-AF65-F5344CB8AC3E}">
        <p14:creationId xmlns:p14="http://schemas.microsoft.com/office/powerpoint/2010/main" val="3600797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319875"/>
            <a:ext cx="6062204" cy="4750242"/>
          </a:xfrm>
        </p:spPr>
        <p:txBody>
          <a:bodyPr>
            <a:normAutofit fontScale="92500" lnSpcReduction="20000"/>
          </a:bodyPr>
          <a:lstStyle/>
          <a:p>
            <a:pPr marL="0" indent="0">
              <a:lnSpc>
                <a:spcPct val="100000"/>
              </a:lnSpc>
              <a:spcBef>
                <a:spcPts val="0"/>
              </a:spcBef>
              <a:buNone/>
            </a:pPr>
            <a:r>
              <a:rPr lang="en-US" sz="2200" dirty="0">
                <a:solidFill>
                  <a:srgbClr val="0070C0"/>
                </a:solidFill>
                <a:latin typeface="Arial" panose="020B0604020202020204" pitchFamily="34" charset="0"/>
                <a:cs typeface="Arial" panose="020B0604020202020204" pitchFamily="34" charset="0"/>
              </a:rPr>
              <a:t>WIC 5250: Detention for Intensive Treatment </a:t>
            </a:r>
          </a:p>
          <a:p>
            <a:pPr lvl="1">
              <a:lnSpc>
                <a:spcPct val="100000"/>
              </a:lnSpc>
              <a:spcBef>
                <a:spcPts val="0"/>
              </a:spcBef>
            </a:pPr>
            <a:r>
              <a:rPr lang="en-US" sz="1800" dirty="0">
                <a:latin typeface="Arial" panose="020B0604020202020204" pitchFamily="34" charset="0"/>
                <a:cs typeface="Arial" panose="020B0604020202020204" pitchFamily="34" charset="0"/>
              </a:rPr>
              <a:t>Detention for no more than 14-days.</a:t>
            </a:r>
          </a:p>
          <a:p>
            <a:pPr lvl="1">
              <a:lnSpc>
                <a:spcPct val="100000"/>
              </a:lnSpc>
              <a:spcBef>
                <a:spcPts val="0"/>
              </a:spcBef>
            </a:pPr>
            <a:r>
              <a:rPr lang="en-US" sz="1800" dirty="0">
                <a:latin typeface="Arial" panose="020B0604020202020204" pitchFamily="34" charset="0"/>
                <a:cs typeface="Arial" panose="020B0604020202020204" pitchFamily="34" charset="0"/>
              </a:rPr>
              <a:t>Criteria determined by a recent psychiatrist assessment. </a:t>
            </a:r>
          </a:p>
          <a:p>
            <a:pPr lvl="1">
              <a:lnSpc>
                <a:spcPct val="100000"/>
              </a:lnSpc>
              <a:spcBef>
                <a:spcPts val="0"/>
              </a:spcBef>
            </a:pPr>
            <a:r>
              <a:rPr lang="en-US" sz="1800" dirty="0">
                <a:latin typeface="Arial" panose="020B0604020202020204" pitchFamily="34" charset="0"/>
                <a:cs typeface="Arial" panose="020B0604020202020204" pitchFamily="34" charset="0"/>
              </a:rPr>
              <a:t>Criteria: DTS/DTO and/or GD; Mental Disorder or Chronic Alcoholism.</a:t>
            </a:r>
          </a:p>
          <a:p>
            <a:pPr marL="457200" lvl="1" indent="0">
              <a:lnSpc>
                <a:spcPct val="100000"/>
              </a:lnSpc>
              <a:spcBef>
                <a:spcPts val="0"/>
              </a:spcBef>
              <a:buNone/>
            </a:pPr>
            <a:endParaRPr lang="en-US" sz="1800" dirty="0">
              <a:latin typeface="Arial" panose="020B0604020202020204" pitchFamily="34" charset="0"/>
              <a:cs typeface="Arial" panose="020B0604020202020204" pitchFamily="34" charset="0"/>
            </a:endParaRPr>
          </a:p>
          <a:p>
            <a:pPr marL="0" indent="0">
              <a:spcBef>
                <a:spcPts val="600"/>
              </a:spcBef>
              <a:buNone/>
            </a:pPr>
            <a:r>
              <a:rPr lang="en-US" sz="2000" i="1" dirty="0">
                <a:solidFill>
                  <a:srgbClr val="0070C0"/>
                </a:solidFill>
                <a:latin typeface="Arial" panose="020B0604020202020204" pitchFamily="34" charset="0"/>
                <a:cs typeface="Arial" panose="020B0604020202020204" pitchFamily="34" charset="0"/>
              </a:rPr>
              <a:t>Notice of Certification </a:t>
            </a:r>
            <a:r>
              <a:rPr lang="en-US" sz="2000" dirty="0">
                <a:latin typeface="Arial" panose="020B0604020202020204" pitchFamily="34" charset="0"/>
                <a:cs typeface="Arial" panose="020B0604020202020204" pitchFamily="34" charset="0"/>
              </a:rPr>
              <a:t>document signed by 2-people. </a:t>
            </a:r>
          </a:p>
          <a:p>
            <a:pPr lvl="1">
              <a:lnSpc>
                <a:spcPct val="100000"/>
              </a:lnSpc>
              <a:spcBef>
                <a:spcPts val="0"/>
              </a:spcBef>
              <a:buClr>
                <a:schemeClr val="tx1"/>
              </a:buClr>
            </a:pPr>
            <a:r>
              <a:rPr lang="en-US" sz="1800" i="1" dirty="0">
                <a:solidFill>
                  <a:srgbClr val="0070C0"/>
                </a:solidFill>
                <a:latin typeface="Arial" panose="020B0604020202020204" pitchFamily="34" charset="0"/>
                <a:cs typeface="Arial" panose="020B0604020202020204" pitchFamily="34" charset="0"/>
              </a:rPr>
              <a:t>First,</a:t>
            </a:r>
            <a:r>
              <a:rPr lang="en-US" sz="1800" b="1"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the psychiatrist or physician or designee that performed the evaluation shall sign signature on illustrated 1</a:t>
            </a:r>
            <a:r>
              <a:rPr lang="en-US" sz="1800" baseline="30000" dirty="0">
                <a:latin typeface="Arial" panose="020B0604020202020204" pitchFamily="34" charset="0"/>
                <a:cs typeface="Arial" panose="020B0604020202020204" pitchFamily="34" charset="0"/>
              </a:rPr>
              <a:t>st</a:t>
            </a:r>
            <a:r>
              <a:rPr lang="en-US" sz="1800" dirty="0">
                <a:latin typeface="Arial" panose="020B0604020202020204" pitchFamily="34" charset="0"/>
                <a:cs typeface="Arial" panose="020B0604020202020204" pitchFamily="34" charset="0"/>
              </a:rPr>
              <a:t> arrow. </a:t>
            </a:r>
          </a:p>
          <a:p>
            <a:pPr lvl="1">
              <a:lnSpc>
                <a:spcPct val="100000"/>
              </a:lnSpc>
              <a:spcBef>
                <a:spcPts val="0"/>
              </a:spcBef>
              <a:buClr>
                <a:schemeClr val="tx1"/>
              </a:buClr>
            </a:pPr>
            <a:endParaRPr lang="en-US" sz="1800" dirty="0">
              <a:latin typeface="Arial" panose="020B0604020202020204" pitchFamily="34" charset="0"/>
              <a:cs typeface="Arial" panose="020B0604020202020204" pitchFamily="34" charset="0"/>
            </a:endParaRPr>
          </a:p>
          <a:p>
            <a:pPr lvl="1">
              <a:lnSpc>
                <a:spcPct val="100000"/>
              </a:lnSpc>
              <a:spcBef>
                <a:spcPts val="0"/>
              </a:spcBef>
              <a:buClr>
                <a:schemeClr val="tx1"/>
              </a:buClr>
            </a:pPr>
            <a:r>
              <a:rPr lang="en-US" sz="1800" i="1" dirty="0">
                <a:solidFill>
                  <a:srgbClr val="0070C0"/>
                </a:solidFill>
                <a:latin typeface="Arial" panose="020B0604020202020204" pitchFamily="34" charset="0"/>
                <a:cs typeface="Arial" panose="020B0604020202020204" pitchFamily="34" charset="0"/>
              </a:rPr>
              <a:t>Second</a:t>
            </a:r>
            <a:r>
              <a:rPr lang="en-US" sz="1800" dirty="0">
                <a:latin typeface="Arial" panose="020B0604020202020204" pitchFamily="34" charset="0"/>
                <a:cs typeface="Arial" panose="020B0604020202020204" pitchFamily="34" charset="0"/>
              </a:rPr>
              <a:t>, signature can be a psychiatrist, physician, psychologist, LMFT or LCSW or R/N who participated in the evaluation.</a:t>
            </a:r>
          </a:p>
          <a:p>
            <a:pPr lvl="2">
              <a:lnSpc>
                <a:spcPct val="100000"/>
              </a:lnSpc>
              <a:spcBef>
                <a:spcPts val="0"/>
              </a:spcBef>
            </a:pPr>
            <a:r>
              <a:rPr lang="en-US" sz="1600" dirty="0">
                <a:latin typeface="Arial" panose="020B0604020202020204" pitchFamily="34" charset="0"/>
                <a:cs typeface="Arial" panose="020B0604020202020204" pitchFamily="34" charset="0"/>
              </a:rPr>
              <a:t>Copy personally delivered to patient and patients’ attorney or advocate.</a:t>
            </a:r>
          </a:p>
          <a:p>
            <a:pPr lvl="2">
              <a:lnSpc>
                <a:spcPct val="100000"/>
              </a:lnSpc>
              <a:spcBef>
                <a:spcPts val="0"/>
              </a:spcBef>
            </a:pPr>
            <a:r>
              <a:rPr lang="en-US" sz="1600" dirty="0">
                <a:latin typeface="Arial" panose="020B0604020202020204" pitchFamily="34" charset="0"/>
                <a:cs typeface="Arial" panose="020B0604020202020204" pitchFamily="34" charset="0"/>
              </a:rPr>
              <a:t>Copy also goes to any person designated by the patient as soon as capable of designating.</a:t>
            </a:r>
            <a:r>
              <a:rPr lang="en-US" sz="1400" dirty="0">
                <a:latin typeface="Arial" panose="020B0604020202020204" pitchFamily="34" charset="0"/>
                <a:cs typeface="Arial" panose="020B0604020202020204" pitchFamily="34" charset="0"/>
              </a:rPr>
              <a:t>	       </a:t>
            </a:r>
          </a:p>
          <a:p>
            <a:pPr marL="0" indent="0">
              <a:lnSpc>
                <a:spcPct val="100000"/>
              </a:lnSpc>
              <a:spcBef>
                <a:spcPts val="0"/>
              </a:spcBef>
              <a:buNone/>
            </a:pPr>
            <a:endParaRPr lang="en-US" sz="2000" b="1" dirty="0">
              <a:solidFill>
                <a:srgbClr val="0070C0"/>
              </a:solidFill>
              <a:latin typeface="Arial" panose="020B0604020202020204" pitchFamily="34" charset="0"/>
              <a:cs typeface="Arial" panose="020B0604020202020204" pitchFamily="34" charset="0"/>
            </a:endParaRPr>
          </a:p>
          <a:p>
            <a:pPr marL="0" indent="0">
              <a:lnSpc>
                <a:spcPct val="100000"/>
              </a:lnSpc>
              <a:spcBef>
                <a:spcPts val="0"/>
              </a:spcBef>
              <a:buNone/>
            </a:pPr>
            <a:r>
              <a:rPr lang="en-US" sz="1400" dirty="0">
                <a:solidFill>
                  <a:srgbClr val="0070C0"/>
                </a:solidFill>
                <a:latin typeface="Arial" panose="020B0604020202020204" pitchFamily="34" charset="0"/>
                <a:cs typeface="Arial" panose="020B0604020202020204" pitchFamily="34" charset="0"/>
              </a:rPr>
              <a:t>WIC 5251, 5252, 5253.</a:t>
            </a:r>
          </a:p>
        </p:txBody>
      </p:sp>
      <p:sp>
        <p:nvSpPr>
          <p:cNvPr id="3" name="Title 2"/>
          <p:cNvSpPr>
            <a:spLocks noGrp="1"/>
          </p:cNvSpPr>
          <p:nvPr>
            <p:ph type="title"/>
          </p:nvPr>
        </p:nvSpPr>
        <p:spPr>
          <a:xfrm>
            <a:off x="457200" y="-204159"/>
            <a:ext cx="11272982" cy="1143000"/>
          </a:xfrm>
        </p:spPr>
        <p:txBody>
          <a:bodyPr/>
          <a:lstStyle/>
          <a:p>
            <a:r>
              <a:rPr lang="en-US" dirty="0"/>
              <a:t>WIC 5250: Certification for Intensive Treatment</a:t>
            </a:r>
          </a:p>
        </p:txBody>
      </p:sp>
      <p:sp>
        <p:nvSpPr>
          <p:cNvPr id="5" name="Right Arrow 4"/>
          <p:cNvSpPr/>
          <p:nvPr/>
        </p:nvSpPr>
        <p:spPr>
          <a:xfrm rot="2249889">
            <a:off x="6452693" y="3888665"/>
            <a:ext cx="1120068" cy="5740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1st</a:t>
            </a:r>
          </a:p>
        </p:txBody>
      </p:sp>
      <p:sp>
        <p:nvSpPr>
          <p:cNvPr id="6" name="Right Arrow 5"/>
          <p:cNvSpPr/>
          <p:nvPr/>
        </p:nvSpPr>
        <p:spPr>
          <a:xfrm rot="20309448">
            <a:off x="6351518" y="4651059"/>
            <a:ext cx="1099456" cy="5675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2nd</a:t>
            </a:r>
          </a:p>
        </p:txBody>
      </p:sp>
      <p:pic>
        <p:nvPicPr>
          <p:cNvPr id="7" name="Picture 6">
            <a:extLst>
              <a:ext uri="{FF2B5EF4-FFF2-40B4-BE49-F238E27FC236}">
                <a16:creationId xmlns:a16="http://schemas.microsoft.com/office/drawing/2014/main" id="{FE4B6A4F-C4EE-49B8-BFE9-04E15A719464}"/>
              </a:ext>
            </a:extLst>
          </p:cNvPr>
          <p:cNvPicPr>
            <a:picLocks noChangeAspect="1"/>
          </p:cNvPicPr>
          <p:nvPr/>
        </p:nvPicPr>
        <p:blipFill>
          <a:blip r:embed="rId2"/>
          <a:stretch>
            <a:fillRect/>
          </a:stretch>
        </p:blipFill>
        <p:spPr>
          <a:xfrm>
            <a:off x="7516743" y="990600"/>
            <a:ext cx="4213439" cy="5065954"/>
          </a:xfrm>
          <a:prstGeom prst="rect">
            <a:avLst/>
          </a:prstGeom>
        </p:spPr>
      </p:pic>
    </p:spTree>
    <p:extLst>
      <p:ext uri="{BB962C8B-B14F-4D97-AF65-F5344CB8AC3E}">
        <p14:creationId xmlns:p14="http://schemas.microsoft.com/office/powerpoint/2010/main" val="6306864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199" y="1027712"/>
            <a:ext cx="6542439" cy="5105400"/>
          </a:xfrm>
        </p:spPr>
        <p:txBody>
          <a:bodyPr>
            <a:noAutofit/>
          </a:bodyPr>
          <a:lstStyle/>
          <a:p>
            <a:pPr marL="0" indent="0">
              <a:lnSpc>
                <a:spcPct val="100000"/>
              </a:lnSpc>
              <a:buNone/>
            </a:pPr>
            <a:r>
              <a:rPr lang="en-US" sz="2000" dirty="0">
                <a:latin typeface="Arial" panose="020B0604020202020204" pitchFamily="34" charset="0"/>
                <a:cs typeface="Arial" panose="020B0604020202020204" pitchFamily="34" charset="0"/>
              </a:rPr>
              <a:t>The person delivering a copy of the </a:t>
            </a:r>
            <a:r>
              <a:rPr lang="en-US" sz="2000" i="1" dirty="0">
                <a:latin typeface="Arial" panose="020B0604020202020204" pitchFamily="34" charset="0"/>
                <a:cs typeface="Arial" panose="020B0604020202020204" pitchFamily="34" charset="0"/>
              </a:rPr>
              <a:t>Notice of Certification</a:t>
            </a:r>
            <a:r>
              <a:rPr lang="en-US" sz="2000" dirty="0">
                <a:latin typeface="Arial" panose="020B0604020202020204" pitchFamily="34" charset="0"/>
                <a:cs typeface="Arial" panose="020B0604020202020204" pitchFamily="34" charset="0"/>
              </a:rPr>
              <a:t> to the patient </a:t>
            </a:r>
            <a:r>
              <a:rPr lang="en-US" sz="2000" dirty="0">
                <a:solidFill>
                  <a:srgbClr val="0070C0"/>
                </a:solidFill>
                <a:latin typeface="Arial" panose="020B0604020202020204" pitchFamily="34" charset="0"/>
                <a:cs typeface="Arial" panose="020B0604020202020204" pitchFamily="34" charset="0"/>
              </a:rPr>
              <a:t>shall</a:t>
            </a:r>
            <a:r>
              <a:rPr lang="en-US" sz="2000" dirty="0">
                <a:latin typeface="Arial" panose="020B0604020202020204" pitchFamily="34" charset="0"/>
                <a:cs typeface="Arial" panose="020B0604020202020204" pitchFamily="34" charset="0"/>
              </a:rPr>
              <a:t>, at the time of delivery:</a:t>
            </a:r>
          </a:p>
          <a:p>
            <a:pPr lvl="1">
              <a:lnSpc>
                <a:spcPct val="100000"/>
              </a:lnSpc>
              <a:spcBef>
                <a:spcPts val="0"/>
              </a:spcBef>
            </a:pPr>
            <a:r>
              <a:rPr lang="en-US" sz="1800" dirty="0">
                <a:solidFill>
                  <a:srgbClr val="0070C0"/>
                </a:solidFill>
                <a:latin typeface="Arial" panose="020B0604020202020204" pitchFamily="34" charset="0"/>
                <a:cs typeface="Arial" panose="020B0604020202020204" pitchFamily="34" charset="0"/>
              </a:rPr>
              <a:t>Inform the patient they are entitled to</a:t>
            </a:r>
            <a:r>
              <a:rPr lang="en-US" sz="1800" dirty="0">
                <a:latin typeface="Arial" panose="020B0604020202020204" pitchFamily="34" charset="0"/>
                <a:cs typeface="Arial" panose="020B0604020202020204" pitchFamily="34" charset="0"/>
              </a:rPr>
              <a:t>:</a:t>
            </a:r>
          </a:p>
          <a:p>
            <a:pPr lvl="2">
              <a:lnSpc>
                <a:spcPct val="100000"/>
              </a:lnSpc>
              <a:spcBef>
                <a:spcPts val="0"/>
              </a:spcBef>
            </a:pPr>
            <a:r>
              <a:rPr lang="en-US" sz="1600" dirty="0">
                <a:latin typeface="Arial" panose="020B0604020202020204" pitchFamily="34" charset="0"/>
                <a:cs typeface="Arial" panose="020B0604020202020204" pitchFamily="34" charset="0"/>
              </a:rPr>
              <a:t> A </a:t>
            </a:r>
            <a:r>
              <a:rPr lang="en-US" sz="1600" i="1" dirty="0">
                <a:latin typeface="Arial" panose="020B0604020202020204" pitchFamily="34" charset="0"/>
                <a:cs typeface="Arial" panose="020B0604020202020204" pitchFamily="34" charset="0"/>
              </a:rPr>
              <a:t>CRH within 4-6 days </a:t>
            </a:r>
            <a:r>
              <a:rPr lang="en-US" sz="1600" dirty="0">
                <a:latin typeface="Arial" panose="020B0604020202020204" pitchFamily="34" charset="0"/>
                <a:cs typeface="Arial" panose="020B0604020202020204" pitchFamily="34" charset="0"/>
              </a:rPr>
              <a:t>to determine if probable cause exists, </a:t>
            </a:r>
            <a:r>
              <a:rPr lang="en-US" sz="1600" i="1" dirty="0">
                <a:latin typeface="Arial" panose="020B0604020202020204" pitchFamily="34" charset="0"/>
                <a:cs typeface="Arial" panose="020B0604020202020204" pitchFamily="34" charset="0"/>
              </a:rPr>
              <a:t>unless judicial review is requested.</a:t>
            </a:r>
          </a:p>
          <a:p>
            <a:pPr lvl="2" fontAlgn="base">
              <a:lnSpc>
                <a:spcPct val="100000"/>
              </a:lnSpc>
              <a:spcBef>
                <a:spcPts val="0"/>
              </a:spcBef>
            </a:pPr>
            <a:r>
              <a:rPr lang="en-US" sz="1600" dirty="0">
                <a:latin typeface="Arial" panose="020B0604020202020204" pitchFamily="34" charset="0"/>
                <a:cs typeface="Arial" panose="020B0604020202020204" pitchFamily="34" charset="0"/>
              </a:rPr>
              <a:t>Be informed of the rights with respect to the hearing, </a:t>
            </a:r>
            <a:r>
              <a:rPr lang="en-US" sz="1600" i="1" dirty="0">
                <a:latin typeface="Arial" panose="020B0604020202020204" pitchFamily="34" charset="0"/>
                <a:cs typeface="Arial" panose="020B0604020202020204" pitchFamily="34" charset="0"/>
              </a:rPr>
              <a:t>including </a:t>
            </a:r>
            <a:r>
              <a:rPr lang="en-US" sz="1600" dirty="0">
                <a:latin typeface="Arial" panose="020B0604020202020204" pitchFamily="34" charset="0"/>
                <a:cs typeface="Arial" panose="020B0604020202020204" pitchFamily="34" charset="0"/>
              </a:rPr>
              <a:t>the right to the assistance of another person to prepare for the hearing and</a:t>
            </a:r>
            <a:r>
              <a:rPr lang="en-US" sz="1600" i="1"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to answer questions and concerns regarding their involuntary detention.</a:t>
            </a:r>
          </a:p>
          <a:p>
            <a:pPr lvl="1">
              <a:lnSpc>
                <a:spcPct val="100000"/>
              </a:lnSpc>
              <a:spcBef>
                <a:spcPts val="0"/>
              </a:spcBef>
            </a:pPr>
            <a:endParaRPr lang="en-US" sz="1800" dirty="0">
              <a:latin typeface="Arial" panose="020B0604020202020204" pitchFamily="34" charset="0"/>
              <a:cs typeface="Arial" panose="020B0604020202020204" pitchFamily="34" charset="0"/>
            </a:endParaRPr>
          </a:p>
          <a:p>
            <a:pPr lvl="1">
              <a:lnSpc>
                <a:spcPct val="100000"/>
              </a:lnSpc>
              <a:spcBef>
                <a:spcPts val="0"/>
              </a:spcBef>
            </a:pPr>
            <a:r>
              <a:rPr lang="en-US" sz="1800" dirty="0">
                <a:solidFill>
                  <a:srgbClr val="0070C0"/>
                </a:solidFill>
                <a:latin typeface="Arial" panose="020B0604020202020204" pitchFamily="34" charset="0"/>
                <a:cs typeface="Arial" panose="020B0604020202020204" pitchFamily="34" charset="0"/>
              </a:rPr>
              <a:t>Inform the patient of their right to</a:t>
            </a:r>
            <a:r>
              <a:rPr lang="en-US" sz="1800" i="1" dirty="0">
                <a:solidFill>
                  <a:srgbClr val="0070C0"/>
                </a:solidFill>
                <a:latin typeface="Arial" panose="020B0604020202020204" pitchFamily="34" charset="0"/>
                <a:cs typeface="Arial" panose="020B0604020202020204" pitchFamily="34" charset="0"/>
              </a:rPr>
              <a:t>: </a:t>
            </a:r>
          </a:p>
          <a:p>
            <a:pPr lvl="2">
              <a:lnSpc>
                <a:spcPct val="100000"/>
              </a:lnSpc>
              <a:spcBef>
                <a:spcPts val="0"/>
              </a:spcBef>
            </a:pPr>
            <a:r>
              <a:rPr lang="en-US" sz="1600" dirty="0">
                <a:latin typeface="Arial" panose="020B0604020202020204" pitchFamily="34" charset="0"/>
                <a:cs typeface="Arial" panose="020B0604020202020204" pitchFamily="34" charset="0"/>
              </a:rPr>
              <a:t>Request a judicial review by habeas corpus </a:t>
            </a:r>
          </a:p>
          <a:p>
            <a:pPr marL="914400" lvl="2" indent="0">
              <a:lnSpc>
                <a:spcPct val="100000"/>
              </a:lnSpc>
              <a:spcBef>
                <a:spcPts val="0"/>
              </a:spcBef>
              <a:buNone/>
            </a:pPr>
            <a:r>
              <a:rPr lang="en-US" sz="1600" dirty="0">
                <a:latin typeface="Arial" panose="020B0604020202020204" pitchFamily="34" charset="0"/>
                <a:cs typeface="Arial" panose="020B0604020202020204" pitchFamily="34" charset="0"/>
              </a:rPr>
              <a:t>    </a:t>
            </a:r>
            <a:r>
              <a:rPr lang="en-US" sz="1600" dirty="0">
                <a:solidFill>
                  <a:srgbClr val="0070C0"/>
                </a:solidFill>
                <a:latin typeface="Arial" panose="020B0604020202020204" pitchFamily="34" charset="0"/>
                <a:cs typeface="Arial" panose="020B0604020202020204" pitchFamily="34" charset="0"/>
              </a:rPr>
              <a:t>(writ of habeas corpus).</a:t>
            </a:r>
          </a:p>
          <a:p>
            <a:pPr lvl="2">
              <a:lnSpc>
                <a:spcPct val="100000"/>
              </a:lnSpc>
              <a:spcBef>
                <a:spcPts val="0"/>
              </a:spcBef>
            </a:pPr>
            <a:r>
              <a:rPr lang="en-US" sz="1600" dirty="0">
                <a:latin typeface="Arial" panose="020B0604020202020204" pitchFamily="34" charset="0"/>
                <a:cs typeface="Arial" panose="020B0604020202020204" pitchFamily="34" charset="0"/>
              </a:rPr>
              <a:t>Explain the term, </a:t>
            </a:r>
            <a:r>
              <a:rPr lang="en-US" sz="1600" i="1" dirty="0">
                <a:latin typeface="Arial" panose="020B0604020202020204" pitchFamily="34" charset="0"/>
                <a:cs typeface="Arial" panose="020B0604020202020204" pitchFamily="34" charset="0"/>
              </a:rPr>
              <a:t>“writ of habeas corpus”.</a:t>
            </a:r>
          </a:p>
          <a:p>
            <a:pPr lvl="2">
              <a:lnSpc>
                <a:spcPct val="100000"/>
              </a:lnSpc>
              <a:spcBef>
                <a:spcPts val="0"/>
              </a:spcBef>
            </a:pPr>
            <a:r>
              <a:rPr lang="en-US" sz="1600" dirty="0">
                <a:latin typeface="Arial" panose="020B0604020202020204" pitchFamily="34" charset="0"/>
                <a:cs typeface="Arial" panose="020B0604020202020204" pitchFamily="34" charset="0"/>
              </a:rPr>
              <a:t>Inform patient of right to counsel, including court-appointed counsel.</a:t>
            </a:r>
          </a:p>
          <a:p>
            <a:pPr lvl="2">
              <a:lnSpc>
                <a:spcPct val="100000"/>
              </a:lnSpc>
              <a:spcBef>
                <a:spcPts val="0"/>
              </a:spcBef>
            </a:pPr>
            <a:r>
              <a:rPr lang="en-US" sz="1600" dirty="0">
                <a:latin typeface="Arial" panose="020B0604020202020204" pitchFamily="34" charset="0"/>
                <a:cs typeface="Arial" panose="020B0604020202020204" pitchFamily="34" charset="0"/>
              </a:rPr>
              <a:t>Sign the attestation at the bottom of the 5250.</a:t>
            </a:r>
            <a:endParaRPr lang="en-US" sz="1400" b="1" dirty="0">
              <a:solidFill>
                <a:srgbClr val="0070C0"/>
              </a:solidFill>
              <a:latin typeface="Arial" panose="020B0604020202020204" pitchFamily="34" charset="0"/>
              <a:cs typeface="Arial" panose="020B0604020202020204" pitchFamily="34" charset="0"/>
            </a:endParaRPr>
          </a:p>
          <a:p>
            <a:pPr lvl="2">
              <a:lnSpc>
                <a:spcPct val="100000"/>
              </a:lnSpc>
              <a:spcBef>
                <a:spcPts val="0"/>
              </a:spcBef>
            </a:pPr>
            <a:endParaRPr lang="en-US" sz="1400" b="1" dirty="0">
              <a:solidFill>
                <a:srgbClr val="0070C0"/>
              </a:solidFill>
              <a:latin typeface="Arial" panose="020B0604020202020204" pitchFamily="34" charset="0"/>
              <a:cs typeface="Arial" panose="020B0604020202020204" pitchFamily="34" charset="0"/>
            </a:endParaRPr>
          </a:p>
          <a:p>
            <a:pPr lvl="2">
              <a:lnSpc>
                <a:spcPct val="100000"/>
              </a:lnSpc>
              <a:spcBef>
                <a:spcPts val="0"/>
              </a:spcBef>
            </a:pPr>
            <a:endParaRPr lang="en-US" sz="1400" dirty="0">
              <a:solidFill>
                <a:srgbClr val="0070C0"/>
              </a:solidFill>
              <a:latin typeface="Arial" panose="020B0604020202020204" pitchFamily="34" charset="0"/>
              <a:cs typeface="Arial" panose="020B0604020202020204" pitchFamily="34" charset="0"/>
            </a:endParaRPr>
          </a:p>
          <a:p>
            <a:pPr marL="914400" lvl="2" indent="0">
              <a:lnSpc>
                <a:spcPct val="100000"/>
              </a:lnSpc>
              <a:spcBef>
                <a:spcPts val="0"/>
              </a:spcBef>
              <a:buNone/>
            </a:pPr>
            <a:r>
              <a:rPr lang="en-US" sz="1400" dirty="0">
                <a:solidFill>
                  <a:srgbClr val="0070C0"/>
                </a:solidFill>
                <a:latin typeface="Arial" panose="020B0604020202020204" pitchFamily="34" charset="0"/>
                <a:cs typeface="Arial" panose="020B0604020202020204" pitchFamily="34" charset="0"/>
              </a:rPr>
              <a:t>WIC 5254-5254.1        </a:t>
            </a:r>
          </a:p>
        </p:txBody>
      </p:sp>
      <p:sp>
        <p:nvSpPr>
          <p:cNvPr id="3" name="Title 2"/>
          <p:cNvSpPr>
            <a:spLocks noGrp="1"/>
          </p:cNvSpPr>
          <p:nvPr>
            <p:ph type="title"/>
          </p:nvPr>
        </p:nvSpPr>
        <p:spPr/>
        <p:txBody>
          <a:bodyPr/>
          <a:lstStyle/>
          <a:p>
            <a:r>
              <a:rPr lang="en-US" dirty="0"/>
              <a:t>Delivering the Notice of Certification </a:t>
            </a:r>
          </a:p>
        </p:txBody>
      </p:sp>
      <p:sp>
        <p:nvSpPr>
          <p:cNvPr id="6" name="Right Arrow 5"/>
          <p:cNvSpPr/>
          <p:nvPr/>
        </p:nvSpPr>
        <p:spPr>
          <a:xfrm>
            <a:off x="5650727" y="5241619"/>
            <a:ext cx="1559794" cy="5270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3</a:t>
            </a:r>
            <a:r>
              <a:rPr lang="en-US" b="1" baseline="30000" dirty="0"/>
              <a:t>rd</a:t>
            </a:r>
            <a:r>
              <a:rPr lang="en-US" b="1" dirty="0"/>
              <a:t> Signature</a:t>
            </a:r>
          </a:p>
        </p:txBody>
      </p:sp>
      <p:pic>
        <p:nvPicPr>
          <p:cNvPr id="5" name="Picture 4">
            <a:extLst>
              <a:ext uri="{FF2B5EF4-FFF2-40B4-BE49-F238E27FC236}">
                <a16:creationId xmlns:a16="http://schemas.microsoft.com/office/drawing/2014/main" id="{6BEAFF90-00AD-42F5-8F97-446F5026EBEB}"/>
              </a:ext>
            </a:extLst>
          </p:cNvPr>
          <p:cNvPicPr>
            <a:picLocks noChangeAspect="1"/>
          </p:cNvPicPr>
          <p:nvPr/>
        </p:nvPicPr>
        <p:blipFill>
          <a:blip r:embed="rId2"/>
          <a:stretch>
            <a:fillRect/>
          </a:stretch>
        </p:blipFill>
        <p:spPr>
          <a:xfrm>
            <a:off x="7297985" y="990600"/>
            <a:ext cx="4133851" cy="5105400"/>
          </a:xfrm>
          <a:prstGeom prst="rect">
            <a:avLst/>
          </a:prstGeom>
        </p:spPr>
      </p:pic>
    </p:spTree>
    <p:extLst>
      <p:ext uri="{BB962C8B-B14F-4D97-AF65-F5344CB8AC3E}">
        <p14:creationId xmlns:p14="http://schemas.microsoft.com/office/powerpoint/2010/main" val="2408028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8888C51-6DA9-4DE4-806D-62ED64EA30E2}"/>
              </a:ext>
            </a:extLst>
          </p:cNvPr>
          <p:cNvSpPr>
            <a:spLocks noGrp="1"/>
          </p:cNvSpPr>
          <p:nvPr>
            <p:ph type="body" sz="quarter" idx="13"/>
          </p:nvPr>
        </p:nvSpPr>
        <p:spPr>
          <a:xfrm>
            <a:off x="457200" y="1204613"/>
            <a:ext cx="11272982" cy="4869287"/>
          </a:xfrm>
        </p:spPr>
        <p:txBody>
          <a:bodyPr>
            <a:normAutofit fontScale="85000" lnSpcReduction="20000"/>
          </a:bodyPr>
          <a:lstStyle/>
          <a:p>
            <a:pPr marL="0" indent="0">
              <a:buNone/>
            </a:pPr>
            <a:r>
              <a:rPr lang="en-US" sz="3500" dirty="0">
                <a:latin typeface="Arial" panose="020B0604020202020204" pitchFamily="34" charset="0"/>
                <a:cs typeface="Arial" panose="020B0604020202020204" pitchFamily="34" charset="0"/>
              </a:rPr>
              <a:t>Why do we do Hearings?</a:t>
            </a:r>
          </a:p>
          <a:p>
            <a:r>
              <a:rPr lang="en-US" dirty="0">
                <a:latin typeface="Arial" panose="020B0604020202020204" pitchFamily="34" charset="0"/>
                <a:cs typeface="Arial" panose="020B0604020202020204" pitchFamily="34" charset="0"/>
              </a:rPr>
              <a:t>The Fifth Amendment of the United States Constitution</a:t>
            </a:r>
            <a:r>
              <a:rPr lang="en-US" dirty="0">
                <a:solidFill>
                  <a:srgbClr val="0070C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states, </a:t>
            </a:r>
            <a:r>
              <a:rPr lang="en-US" i="1" dirty="0">
                <a:latin typeface="Arial" panose="020B0604020202020204" pitchFamily="34" charset="0"/>
                <a:cs typeface="Arial" panose="020B0604020202020204" pitchFamily="34" charset="0"/>
              </a:rPr>
              <a:t>"No person shall be…deprived of life, liberty, or property, without due process of law.”</a:t>
            </a:r>
          </a:p>
          <a:p>
            <a:endParaRPr lang="en-US" sz="1600" b="1" dirty="0">
              <a:latin typeface="Arial" panose="020B0604020202020204" pitchFamily="34" charset="0"/>
              <a:cs typeface="Arial" panose="020B0604020202020204" pitchFamily="34" charset="0"/>
            </a:endParaRPr>
          </a:p>
          <a:p>
            <a:r>
              <a:rPr lang="en-US" i="1" dirty="0">
                <a:latin typeface="Arial" panose="020B0604020202020204" pitchFamily="34" charset="0"/>
                <a:cs typeface="Arial" panose="020B0604020202020204" pitchFamily="34" charset="0"/>
              </a:rPr>
              <a:t>“To safeguard individual rights through judicial review” </a:t>
            </a:r>
            <a:r>
              <a:rPr lang="en-US" dirty="0">
                <a:latin typeface="Arial" panose="020B0604020202020204" pitchFamily="34" charset="0"/>
                <a:cs typeface="Arial" panose="020B0604020202020204" pitchFamily="34" charset="0"/>
              </a:rPr>
              <a:t>is also an intention of the LPS Act cited in WIC 5001(d).</a:t>
            </a:r>
          </a:p>
          <a:p>
            <a:endParaRPr lang="en-US" sz="16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Due process is </a:t>
            </a:r>
            <a:r>
              <a:rPr lang="en-US" dirty="0">
                <a:solidFill>
                  <a:srgbClr val="0070C0"/>
                </a:solidFill>
                <a:latin typeface="Arial" panose="020B0604020202020204" pitchFamily="34" charset="0"/>
                <a:cs typeface="Arial" panose="020B0604020202020204" pitchFamily="34" charset="0"/>
              </a:rPr>
              <a:t>guaranteed </a:t>
            </a:r>
            <a:r>
              <a:rPr lang="en-US" dirty="0">
                <a:latin typeface="Arial" panose="020B0604020202020204" pitchFamily="34" charset="0"/>
                <a:cs typeface="Arial" panose="020B0604020202020204" pitchFamily="34" charset="0"/>
              </a:rPr>
              <a:t>to patients’ detained by LPS provisions by way of a:</a:t>
            </a:r>
          </a:p>
          <a:p>
            <a:pPr lvl="1"/>
            <a:r>
              <a:rPr lang="en-US" sz="2400" dirty="0">
                <a:latin typeface="Arial" panose="020B0604020202020204" pitchFamily="34" charset="0"/>
                <a:cs typeface="Arial" panose="020B0604020202020204" pitchFamily="34" charset="0"/>
              </a:rPr>
              <a:t>Certification Review Hearing (CRH) aka </a:t>
            </a:r>
            <a:r>
              <a:rPr lang="en-US" sz="2400" i="1" dirty="0">
                <a:latin typeface="Arial" panose="020B0604020202020204" pitchFamily="34" charset="0"/>
                <a:cs typeface="Arial" panose="020B0604020202020204" pitchFamily="34" charset="0"/>
              </a:rPr>
              <a:t>“5250 Hearing” </a:t>
            </a:r>
          </a:p>
          <a:p>
            <a:pPr lvl="2"/>
            <a:r>
              <a:rPr lang="en-US" sz="2100" dirty="0">
                <a:latin typeface="Arial" panose="020B0604020202020204" pitchFamily="34" charset="0"/>
                <a:cs typeface="Arial" panose="020B0604020202020204" pitchFamily="34" charset="0"/>
              </a:rPr>
              <a:t>Informal Probable Cause Hearing </a:t>
            </a:r>
          </a:p>
          <a:p>
            <a:pPr lvl="2"/>
            <a:r>
              <a:rPr lang="en-US" sz="2100" dirty="0">
                <a:latin typeface="Arial" panose="020B0604020202020204" pitchFamily="34" charset="0"/>
                <a:cs typeface="Arial" panose="020B0604020202020204" pitchFamily="34" charset="0"/>
              </a:rPr>
              <a:t>Officiated by a Administrative</a:t>
            </a:r>
            <a:r>
              <a:rPr lang="en-US" sz="2100" b="1" dirty="0">
                <a:latin typeface="Arial" panose="020B0604020202020204" pitchFamily="34" charset="0"/>
                <a:cs typeface="Arial" panose="020B0604020202020204" pitchFamily="34" charset="0"/>
              </a:rPr>
              <a:t> </a:t>
            </a:r>
            <a:r>
              <a:rPr lang="en-US" sz="2100" dirty="0">
                <a:latin typeface="Arial" panose="020B0604020202020204" pitchFamily="34" charset="0"/>
                <a:cs typeface="Arial" panose="020B0604020202020204" pitchFamily="34" charset="0"/>
              </a:rPr>
              <a:t>Hearing Officer</a:t>
            </a:r>
          </a:p>
          <a:p>
            <a:pPr lvl="2">
              <a:buClr>
                <a:schemeClr val="tx1"/>
              </a:buClr>
            </a:pPr>
            <a:r>
              <a:rPr lang="en-US" sz="2100" dirty="0">
                <a:solidFill>
                  <a:srgbClr val="0070C0"/>
                </a:solidFill>
                <a:latin typeface="Arial" panose="020B0604020202020204" pitchFamily="34" charset="0"/>
                <a:cs typeface="Arial" panose="020B0604020202020204" pitchFamily="34" charset="0"/>
              </a:rPr>
              <a:t>Automatically</a:t>
            </a:r>
            <a:r>
              <a:rPr lang="en-US" sz="2100" b="1" dirty="0">
                <a:solidFill>
                  <a:srgbClr val="0070C0"/>
                </a:solidFill>
                <a:latin typeface="Arial" panose="020B0604020202020204" pitchFamily="34" charset="0"/>
                <a:cs typeface="Arial" panose="020B0604020202020204" pitchFamily="34" charset="0"/>
              </a:rPr>
              <a:t> </a:t>
            </a:r>
            <a:r>
              <a:rPr lang="en-US" sz="2100" dirty="0">
                <a:latin typeface="Arial" panose="020B0604020202020204" pitchFamily="34" charset="0"/>
                <a:cs typeface="Arial" panose="020B0604020202020204" pitchFamily="34" charset="0"/>
              </a:rPr>
              <a:t>scheduled</a:t>
            </a:r>
          </a:p>
          <a:p>
            <a:pPr marL="914400" lvl="2" indent="0">
              <a:buNone/>
            </a:pPr>
            <a:endParaRPr lang="en-US" sz="2000" dirty="0">
              <a:latin typeface="Arial" panose="020B0604020202020204" pitchFamily="34" charset="0"/>
              <a:cs typeface="Arial" panose="020B0604020202020204" pitchFamily="34" charset="0"/>
            </a:endParaRPr>
          </a:p>
          <a:p>
            <a:pPr lvl="1"/>
            <a:r>
              <a:rPr lang="en-US" sz="2400" dirty="0">
                <a:latin typeface="Arial" panose="020B0604020202020204" pitchFamily="34" charset="0"/>
                <a:cs typeface="Arial" panose="020B0604020202020204" pitchFamily="34" charset="0"/>
              </a:rPr>
              <a:t>Writ of Habeas Corpus  aka</a:t>
            </a:r>
            <a:r>
              <a:rPr lang="en-US" sz="2400" b="1" dirty="0">
                <a:latin typeface="Arial" panose="020B0604020202020204" pitchFamily="34" charset="0"/>
                <a:cs typeface="Arial" panose="020B0604020202020204" pitchFamily="34" charset="0"/>
              </a:rPr>
              <a:t> </a:t>
            </a:r>
            <a:r>
              <a:rPr lang="en-US" sz="2400" i="1" dirty="0">
                <a:latin typeface="Arial" panose="020B0604020202020204" pitchFamily="34" charset="0"/>
                <a:cs typeface="Arial" panose="020B0604020202020204" pitchFamily="34" charset="0"/>
              </a:rPr>
              <a:t>“Writ”</a:t>
            </a:r>
          </a:p>
          <a:p>
            <a:pPr lvl="2"/>
            <a:r>
              <a:rPr lang="en-US" sz="2100" dirty="0">
                <a:latin typeface="Arial" panose="020B0604020202020204" pitchFamily="34" charset="0"/>
                <a:cs typeface="Arial" panose="020B0604020202020204" pitchFamily="34" charset="0"/>
              </a:rPr>
              <a:t>Formal Request for Release-Court Hearing </a:t>
            </a:r>
          </a:p>
          <a:p>
            <a:pPr lvl="2"/>
            <a:r>
              <a:rPr lang="en-US" sz="2100" dirty="0">
                <a:latin typeface="Arial" panose="020B0604020202020204" pitchFamily="34" charset="0"/>
                <a:cs typeface="Arial" panose="020B0604020202020204" pitchFamily="34" charset="0"/>
              </a:rPr>
              <a:t>Officiated by a Superior Court Judge</a:t>
            </a:r>
          </a:p>
          <a:p>
            <a:pPr lvl="2">
              <a:buClr>
                <a:schemeClr val="tx1"/>
              </a:buClr>
            </a:pPr>
            <a:r>
              <a:rPr lang="en-US" sz="2100" dirty="0">
                <a:solidFill>
                  <a:srgbClr val="0070C0"/>
                </a:solidFill>
                <a:latin typeface="Arial" panose="020B0604020202020204" pitchFamily="34" charset="0"/>
                <a:cs typeface="Arial" panose="020B0604020202020204" pitchFamily="34" charset="0"/>
              </a:rPr>
              <a:t>May only </a:t>
            </a:r>
            <a:r>
              <a:rPr lang="en-US" sz="2100" dirty="0">
                <a:latin typeface="Arial" panose="020B0604020202020204" pitchFamily="34" charset="0"/>
                <a:cs typeface="Arial" panose="020B0604020202020204" pitchFamily="34" charset="0"/>
              </a:rPr>
              <a:t>be requested by the patient or patients’ representative, advocate, or attorney</a:t>
            </a:r>
          </a:p>
        </p:txBody>
      </p:sp>
      <p:sp>
        <p:nvSpPr>
          <p:cNvPr id="3" name="Title 2">
            <a:extLst>
              <a:ext uri="{FF2B5EF4-FFF2-40B4-BE49-F238E27FC236}">
                <a16:creationId xmlns:a16="http://schemas.microsoft.com/office/drawing/2014/main" id="{89270F47-8F8F-4614-8971-D9D6FAF17B5B}"/>
              </a:ext>
            </a:extLst>
          </p:cNvPr>
          <p:cNvSpPr>
            <a:spLocks noGrp="1"/>
          </p:cNvSpPr>
          <p:nvPr>
            <p:ph type="title"/>
          </p:nvPr>
        </p:nvSpPr>
        <p:spPr/>
        <p:txBody>
          <a:bodyPr/>
          <a:lstStyle/>
          <a:p>
            <a:r>
              <a:rPr lang="en-US" dirty="0"/>
              <a:t>5250 &amp; Due Process Rights </a:t>
            </a:r>
          </a:p>
        </p:txBody>
      </p:sp>
    </p:spTree>
    <p:extLst>
      <p:ext uri="{BB962C8B-B14F-4D97-AF65-F5344CB8AC3E}">
        <p14:creationId xmlns:p14="http://schemas.microsoft.com/office/powerpoint/2010/main" val="22826725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6DCA41C-0CE1-428E-8A44-74B9FB267E8B}"/>
              </a:ext>
            </a:extLst>
          </p:cNvPr>
          <p:cNvSpPr>
            <a:spLocks noGrp="1"/>
          </p:cNvSpPr>
          <p:nvPr>
            <p:ph type="body" sz="quarter" idx="13"/>
          </p:nvPr>
        </p:nvSpPr>
        <p:spPr/>
        <p:txBody>
          <a:bodyPr/>
          <a:lstStyle/>
          <a:p>
            <a:pPr marL="0" indent="0">
              <a:buNone/>
            </a:pPr>
            <a:r>
              <a:rPr lang="en-US" dirty="0">
                <a:solidFill>
                  <a:srgbClr val="0070C0"/>
                </a:solidFill>
                <a:latin typeface="Arial" panose="020B0604020202020204" pitchFamily="34" charset="0"/>
                <a:cs typeface="Arial" panose="020B0604020202020204" pitchFamily="34" charset="0"/>
              </a:rPr>
              <a:t>Role and Responsibility of the Patients’ Rights Office:</a:t>
            </a:r>
          </a:p>
          <a:p>
            <a:pPr lvl="1"/>
            <a:r>
              <a:rPr lang="en-US" dirty="0">
                <a:solidFill>
                  <a:srgbClr val="0070C0"/>
                </a:solidFill>
                <a:latin typeface="Arial" panose="020B0604020202020204" pitchFamily="34" charset="0"/>
                <a:cs typeface="Arial" panose="020B0604020202020204" pitchFamily="34" charset="0"/>
              </a:rPr>
              <a:t>Meet</a:t>
            </a:r>
            <a:r>
              <a:rPr lang="en-US" dirty="0">
                <a:latin typeface="Arial" panose="020B0604020202020204" pitchFamily="34" charset="0"/>
                <a:cs typeface="Arial" panose="020B0604020202020204" pitchFamily="34" charset="0"/>
              </a:rPr>
              <a:t> with the patient to explained the 5250 and Certification Review Hearing (CRH) process</a:t>
            </a:r>
          </a:p>
          <a:p>
            <a:pPr lvl="1"/>
            <a:r>
              <a:rPr lang="en-US" dirty="0">
                <a:solidFill>
                  <a:srgbClr val="0070C0"/>
                </a:solidFill>
                <a:latin typeface="Arial" panose="020B0604020202020204" pitchFamily="34" charset="0"/>
                <a:cs typeface="Arial" panose="020B0604020202020204" pitchFamily="34" charset="0"/>
              </a:rPr>
              <a:t>Assist </a:t>
            </a:r>
            <a:r>
              <a:rPr lang="en-US" dirty="0">
                <a:latin typeface="Arial" panose="020B0604020202020204" pitchFamily="34" charset="0"/>
                <a:cs typeface="Arial" panose="020B0604020202020204" pitchFamily="34" charset="0"/>
              </a:rPr>
              <a:t>the patient in preparing for the CRH</a:t>
            </a:r>
          </a:p>
          <a:p>
            <a:pPr lvl="1"/>
            <a:r>
              <a:rPr lang="en-US" dirty="0">
                <a:solidFill>
                  <a:srgbClr val="0070C0"/>
                </a:solidFill>
                <a:latin typeface="Arial" panose="020B0604020202020204" pitchFamily="34" charset="0"/>
                <a:cs typeface="Arial" panose="020B0604020202020204" pitchFamily="34" charset="0"/>
              </a:rPr>
              <a:t>Answer</a:t>
            </a:r>
            <a:r>
              <a:rPr lang="en-US" dirty="0">
                <a:latin typeface="Arial" panose="020B0604020202020204" pitchFamily="34" charset="0"/>
                <a:cs typeface="Arial" panose="020B0604020202020204" pitchFamily="34" charset="0"/>
              </a:rPr>
              <a:t> any other questions about their involuntary detention and due process rights</a:t>
            </a:r>
          </a:p>
          <a:p>
            <a:pPr lvl="1"/>
            <a:r>
              <a:rPr lang="en-US" dirty="0">
                <a:solidFill>
                  <a:srgbClr val="0070C0"/>
                </a:solidFill>
                <a:latin typeface="Arial" panose="020B0604020202020204" pitchFamily="34" charset="0"/>
                <a:cs typeface="Arial" panose="020B0604020202020204" pitchFamily="34" charset="0"/>
              </a:rPr>
              <a:t>Represent </a:t>
            </a:r>
            <a:r>
              <a:rPr lang="en-US" dirty="0">
                <a:latin typeface="Arial" panose="020B0604020202020204" pitchFamily="34" charset="0"/>
                <a:cs typeface="Arial" panose="020B0604020202020204" pitchFamily="34" charset="0"/>
              </a:rPr>
              <a:t>the patient at the CRH</a:t>
            </a:r>
          </a:p>
          <a:p>
            <a:pPr marL="457200" lvl="1" indent="0">
              <a:buNone/>
            </a:pPr>
            <a:endParaRPr lang="en-US" dirty="0">
              <a:latin typeface="Arial" panose="020B0604020202020204" pitchFamily="34" charset="0"/>
              <a:cs typeface="Arial" panose="020B0604020202020204" pitchFamily="34" charset="0"/>
            </a:endParaRPr>
          </a:p>
          <a:p>
            <a:pPr marL="0" indent="0">
              <a:buNone/>
            </a:pPr>
            <a:r>
              <a:rPr lang="en-US" dirty="0">
                <a:solidFill>
                  <a:srgbClr val="0070C0"/>
                </a:solidFill>
                <a:latin typeface="Arial" panose="020B0604020202020204" pitchFamily="34" charset="0"/>
                <a:cs typeface="Arial" panose="020B0604020202020204" pitchFamily="34" charset="0"/>
              </a:rPr>
              <a:t>Role and Responsibility of the Mental Health Court:</a:t>
            </a:r>
          </a:p>
          <a:p>
            <a:pPr lvl="1"/>
            <a:r>
              <a:rPr lang="en-US" dirty="0">
                <a:latin typeface="Arial" panose="020B0604020202020204" pitchFamily="34" charset="0"/>
                <a:cs typeface="Arial" panose="020B0604020202020204" pitchFamily="34" charset="0"/>
              </a:rPr>
              <a:t>Writ of Habeas Corpus (Attorney meets/represents patient)</a:t>
            </a:r>
          </a:p>
          <a:p>
            <a:pPr lvl="1"/>
            <a:r>
              <a:rPr lang="en-US" dirty="0">
                <a:latin typeface="Arial" panose="020B0604020202020204" pitchFamily="34" charset="0"/>
                <a:cs typeface="Arial" panose="020B0604020202020204" pitchFamily="34" charset="0"/>
              </a:rPr>
              <a:t>Medication Capacity Hearing – aka “Med Comp” or “</a:t>
            </a:r>
            <a:r>
              <a:rPr lang="en-US" dirty="0" err="1">
                <a:latin typeface="Arial" panose="020B0604020202020204" pitchFamily="34" charset="0"/>
                <a:cs typeface="Arial" panose="020B0604020202020204" pitchFamily="34" charset="0"/>
              </a:rPr>
              <a:t>Riese</a:t>
            </a:r>
            <a:r>
              <a:rPr lang="en-US" dirty="0">
                <a:latin typeface="Arial" panose="020B0604020202020204" pitchFamily="34" charset="0"/>
                <a:cs typeface="Arial" panose="020B0604020202020204" pitchFamily="34" charset="0"/>
              </a:rPr>
              <a:t> Hearing”                                    (Attorney meets/represents patient)</a:t>
            </a:r>
          </a:p>
          <a:p>
            <a:pPr lvl="1"/>
            <a:r>
              <a:rPr lang="en-US" dirty="0">
                <a:latin typeface="Arial" panose="020B0604020202020204" pitchFamily="34" charset="0"/>
                <a:cs typeface="Arial" panose="020B0604020202020204" pitchFamily="34" charset="0"/>
              </a:rPr>
              <a:t>Temporary Conservatorship Process – aka “T-CON” (Attorney meets/represents patient)</a:t>
            </a:r>
          </a:p>
          <a:p>
            <a:pPr lvl="1"/>
            <a:r>
              <a:rPr lang="en-US" dirty="0">
                <a:latin typeface="Arial" panose="020B0604020202020204" pitchFamily="34" charset="0"/>
                <a:cs typeface="Arial" panose="020B0604020202020204" pitchFamily="34" charset="0"/>
              </a:rPr>
              <a:t>LPS Conservatorship Hearings and other Court Hearings (Attorney meets/represents pt.)</a:t>
            </a:r>
          </a:p>
          <a:p>
            <a:endParaRPr lang="en-US" dirty="0"/>
          </a:p>
        </p:txBody>
      </p:sp>
      <p:sp>
        <p:nvSpPr>
          <p:cNvPr id="3" name="Title 2">
            <a:extLst>
              <a:ext uri="{FF2B5EF4-FFF2-40B4-BE49-F238E27FC236}">
                <a16:creationId xmlns:a16="http://schemas.microsoft.com/office/drawing/2014/main" id="{483BF5DD-2C88-4FEC-B70A-F4F77E950C90}"/>
              </a:ext>
            </a:extLst>
          </p:cNvPr>
          <p:cNvSpPr>
            <a:spLocks noGrp="1"/>
          </p:cNvSpPr>
          <p:nvPr>
            <p:ph type="title"/>
          </p:nvPr>
        </p:nvSpPr>
        <p:spPr/>
        <p:txBody>
          <a:bodyPr/>
          <a:lstStyle/>
          <a:p>
            <a:r>
              <a:rPr lang="en-US" dirty="0"/>
              <a:t>Due Process and Representation</a:t>
            </a:r>
          </a:p>
        </p:txBody>
      </p:sp>
    </p:spTree>
    <p:extLst>
      <p:ext uri="{BB962C8B-B14F-4D97-AF65-F5344CB8AC3E}">
        <p14:creationId xmlns:p14="http://schemas.microsoft.com/office/powerpoint/2010/main" val="18402429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379A627-ED6B-483B-9006-B619D0E9EADB}"/>
              </a:ext>
            </a:extLst>
          </p:cNvPr>
          <p:cNvSpPr>
            <a:spLocks noGrp="1"/>
          </p:cNvSpPr>
          <p:nvPr>
            <p:ph type="body" sz="quarter" idx="13"/>
          </p:nvPr>
        </p:nvSpPr>
        <p:spPr/>
        <p:txBody>
          <a:bodyPr>
            <a:normAutofit/>
          </a:bodyPr>
          <a:lstStyle/>
          <a:p>
            <a:pPr marL="0" indent="0" fontAlgn="base">
              <a:buClr>
                <a:schemeClr val="tx1"/>
              </a:buClr>
              <a:buNone/>
            </a:pPr>
            <a:r>
              <a:rPr lang="en-US" dirty="0">
                <a:solidFill>
                  <a:srgbClr val="0070C0"/>
                </a:solidFill>
                <a:latin typeface="Arial" panose="020B0604020202020204" pitchFamily="34" charset="0"/>
                <a:cs typeface="Arial" panose="020B0604020202020204" pitchFamily="34" charset="0"/>
              </a:rPr>
              <a:t>Role and Responsibility of the LPS Facility:</a:t>
            </a:r>
          </a:p>
          <a:p>
            <a:pPr lvl="1" fontAlgn="base">
              <a:buClr>
                <a:schemeClr val="tx1"/>
              </a:buClr>
            </a:pPr>
            <a:r>
              <a:rPr lang="en-US" dirty="0">
                <a:solidFill>
                  <a:srgbClr val="0070C0"/>
                </a:solidFill>
                <a:latin typeface="Arial" panose="020B0604020202020204" pitchFamily="34" charset="0"/>
                <a:cs typeface="Arial" panose="020B0604020202020204" pitchFamily="34" charset="0"/>
              </a:rPr>
              <a:t>Facilitate </a:t>
            </a:r>
            <a:r>
              <a:rPr lang="en-US" dirty="0">
                <a:latin typeface="Arial" panose="020B0604020202020204" pitchFamily="34" charset="0"/>
                <a:cs typeface="Arial" panose="020B0604020202020204" pitchFamily="34" charset="0"/>
              </a:rPr>
              <a:t>access to necessary legal documents to the County Patients Rights Office</a:t>
            </a:r>
          </a:p>
          <a:p>
            <a:pPr lvl="1" fontAlgn="base">
              <a:buClr>
                <a:schemeClr val="tx1"/>
              </a:buClr>
            </a:pPr>
            <a:r>
              <a:rPr lang="en-US" dirty="0">
                <a:solidFill>
                  <a:srgbClr val="0070C0"/>
                </a:solidFill>
                <a:latin typeface="Arial" panose="020B0604020202020204" pitchFamily="34" charset="0"/>
                <a:cs typeface="Arial" panose="020B0604020202020204" pitchFamily="34" charset="0"/>
              </a:rPr>
              <a:t>Provide </a:t>
            </a:r>
            <a:r>
              <a:rPr lang="en-US" dirty="0">
                <a:latin typeface="Arial" panose="020B0604020202020204" pitchFamily="34" charset="0"/>
                <a:cs typeface="Arial" panose="020B0604020202020204" pitchFamily="34" charset="0"/>
              </a:rPr>
              <a:t>a private space for the patient and the patients’ advocate to meet</a:t>
            </a:r>
          </a:p>
          <a:p>
            <a:pPr lvl="1" fontAlgn="base">
              <a:buClr>
                <a:schemeClr val="tx1"/>
              </a:buClr>
            </a:pPr>
            <a:r>
              <a:rPr lang="en-US" dirty="0">
                <a:solidFill>
                  <a:srgbClr val="0070C0"/>
                </a:solidFill>
                <a:latin typeface="Arial" panose="020B0604020202020204" pitchFamily="34" charset="0"/>
                <a:cs typeface="Arial" panose="020B0604020202020204" pitchFamily="34" charset="0"/>
              </a:rPr>
              <a:t>Provide</a:t>
            </a:r>
            <a:r>
              <a:rPr lang="en-US" dirty="0">
                <a:latin typeface="Arial" panose="020B0604020202020204" pitchFamily="34" charset="0"/>
                <a:cs typeface="Arial" panose="020B0604020202020204" pitchFamily="34" charset="0"/>
              </a:rPr>
              <a:t> a location for the CRH that is private and least disruptive to the patients’ treatment</a:t>
            </a:r>
          </a:p>
          <a:p>
            <a:pPr lvl="1" fontAlgn="base">
              <a:buClr>
                <a:schemeClr val="tx1"/>
              </a:buClr>
            </a:pPr>
            <a:r>
              <a:rPr lang="en-US" dirty="0">
                <a:solidFill>
                  <a:srgbClr val="0070C0"/>
                </a:solidFill>
                <a:latin typeface="Arial" panose="020B0604020202020204" pitchFamily="34" charset="0"/>
                <a:cs typeface="Arial" panose="020B0604020202020204" pitchFamily="34" charset="0"/>
              </a:rPr>
              <a:t>Develop </a:t>
            </a:r>
            <a:r>
              <a:rPr lang="en-US" dirty="0">
                <a:latin typeface="Arial" panose="020B0604020202020204" pitchFamily="34" charset="0"/>
                <a:cs typeface="Arial" panose="020B0604020202020204" pitchFamily="34" charset="0"/>
              </a:rPr>
              <a:t>policies/procedures to ensure compliance and uniformity with implementing the CRH process </a:t>
            </a:r>
          </a:p>
          <a:p>
            <a:pPr lvl="1" fontAlgn="base">
              <a:buClr>
                <a:schemeClr val="tx1"/>
              </a:buClr>
            </a:pPr>
            <a:endParaRPr lang="en-US" dirty="0">
              <a:latin typeface="Arial" panose="020B0604020202020204" pitchFamily="34" charset="0"/>
              <a:cs typeface="Arial" panose="020B0604020202020204" pitchFamily="34" charset="0"/>
            </a:endParaRPr>
          </a:p>
          <a:p>
            <a:pPr marL="0" indent="0" fontAlgn="base">
              <a:buClr>
                <a:schemeClr val="tx1"/>
              </a:buClr>
              <a:buNone/>
            </a:pPr>
            <a:r>
              <a:rPr lang="en-US" dirty="0">
                <a:latin typeface="Arial" panose="020B0604020202020204" pitchFamily="34" charset="0"/>
                <a:cs typeface="Arial" panose="020B0604020202020204" pitchFamily="34" charset="0"/>
              </a:rPr>
              <a:t>WIC 5250: If a person is detained for 72 hours and has received an evaluation, he or she may be certified for not more than 14 days of intensive treatment under the following conditions…</a:t>
            </a:r>
          </a:p>
          <a:p>
            <a:pPr marL="457200" lvl="1" indent="0" fontAlgn="base">
              <a:buClr>
                <a:schemeClr val="tx1"/>
              </a:buClr>
              <a:buNone/>
            </a:pPr>
            <a:r>
              <a:rPr lang="en-US" dirty="0">
                <a:latin typeface="Arial" panose="020B0604020202020204" pitchFamily="34" charset="0"/>
                <a:cs typeface="Arial" panose="020B0604020202020204" pitchFamily="34" charset="0"/>
              </a:rPr>
              <a:t>The facility providing intensive treatment is designated by the county to provide intensive treatment, and agrees to admit the person. </a:t>
            </a:r>
            <a:r>
              <a:rPr lang="en-US" dirty="0">
                <a:solidFill>
                  <a:srgbClr val="0070C0"/>
                </a:solidFill>
                <a:latin typeface="Arial" panose="020B0604020202020204" pitchFamily="34" charset="0"/>
                <a:cs typeface="Arial" panose="020B0604020202020204" pitchFamily="34" charset="0"/>
              </a:rPr>
              <a:t>No facility shall be designated to provide intensive treatment unless it complies with the Certification Review Hearing…</a:t>
            </a:r>
          </a:p>
          <a:p>
            <a:pPr fontAlgn="base"/>
            <a:endParaRPr lang="en-US" b="1" dirty="0">
              <a:solidFill>
                <a:srgbClr val="0070C0"/>
              </a:solidFill>
              <a:latin typeface="Arial" panose="020B0604020202020204" pitchFamily="34" charset="0"/>
              <a:cs typeface="Arial" panose="020B0604020202020204" pitchFamily="34" charset="0"/>
            </a:endParaRPr>
          </a:p>
          <a:p>
            <a:pPr marL="457200" lvl="1" indent="0" fontAlgn="base">
              <a:buNone/>
            </a:pPr>
            <a:endParaRPr lang="en-US" b="1"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FF17FFCC-BF1D-4BD9-BEDE-8CEC5BCC94BF}"/>
              </a:ext>
            </a:extLst>
          </p:cNvPr>
          <p:cNvSpPr>
            <a:spLocks noGrp="1"/>
          </p:cNvSpPr>
          <p:nvPr>
            <p:ph type="title"/>
          </p:nvPr>
        </p:nvSpPr>
        <p:spPr/>
        <p:txBody>
          <a:bodyPr/>
          <a:lstStyle/>
          <a:p>
            <a:r>
              <a:rPr lang="en-US" dirty="0"/>
              <a:t>LPS Facility and Certification Review Hearing</a:t>
            </a:r>
          </a:p>
        </p:txBody>
      </p:sp>
    </p:spTree>
    <p:extLst>
      <p:ext uri="{BB962C8B-B14F-4D97-AF65-F5344CB8AC3E}">
        <p14:creationId xmlns:p14="http://schemas.microsoft.com/office/powerpoint/2010/main" val="1854369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Presentation Training Objectives</a:t>
            </a:r>
          </a:p>
        </p:txBody>
      </p:sp>
      <p:sp>
        <p:nvSpPr>
          <p:cNvPr id="4" name="Text Placeholder 1"/>
          <p:cNvSpPr>
            <a:spLocks noGrp="1"/>
          </p:cNvSpPr>
          <p:nvPr>
            <p:ph type="body" sz="quarter" idx="13"/>
          </p:nvPr>
        </p:nvSpPr>
        <p:spPr>
          <a:xfrm>
            <a:off x="1479904" y="1306754"/>
            <a:ext cx="9463548" cy="4602433"/>
          </a:xfrm>
        </p:spPr>
        <p:txBody>
          <a:bodyPr>
            <a:noAutofit/>
          </a:bodyPr>
          <a:lstStyle/>
          <a:p>
            <a:pPr lvl="1">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Brief Overview of the </a:t>
            </a:r>
            <a:r>
              <a:rPr lang="en-US" dirty="0" err="1">
                <a:latin typeface="Arial" panose="020B0604020202020204" pitchFamily="34" charset="0"/>
                <a:cs typeface="Arial" panose="020B0604020202020204" pitchFamily="34" charset="0"/>
              </a:rPr>
              <a:t>Lanterman</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Petris</a:t>
            </a:r>
            <a:r>
              <a:rPr lang="en-US" dirty="0">
                <a:latin typeface="Arial" panose="020B0604020202020204" pitchFamily="34" charset="0"/>
                <a:cs typeface="Arial" panose="020B0604020202020204" pitchFamily="34" charset="0"/>
              </a:rPr>
              <a:t>-Short (LPS) Act</a:t>
            </a:r>
          </a:p>
          <a:p>
            <a:pPr lvl="1">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Overview of County Patients’ Rights Advocacy</a:t>
            </a:r>
          </a:p>
          <a:p>
            <a:pPr lvl="1">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Patients’ Rights </a:t>
            </a:r>
          </a:p>
          <a:p>
            <a:pPr lvl="1">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Involuntary/Voluntary Status</a:t>
            </a:r>
          </a:p>
          <a:p>
            <a:pPr lvl="1">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5150 information - </a:t>
            </a:r>
            <a:r>
              <a:rPr lang="en-US" dirty="0">
                <a:solidFill>
                  <a:srgbClr val="0070C0"/>
                </a:solidFill>
                <a:latin typeface="Arial" panose="020B0604020202020204" pitchFamily="34" charset="0"/>
                <a:cs typeface="Arial" panose="020B0604020202020204" pitchFamily="34" charset="0"/>
              </a:rPr>
              <a:t>Application and goals</a:t>
            </a:r>
          </a:p>
          <a:p>
            <a:pPr lvl="1">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5250 information - </a:t>
            </a:r>
            <a:r>
              <a:rPr lang="en-US" dirty="0">
                <a:solidFill>
                  <a:srgbClr val="0070C0"/>
                </a:solidFill>
                <a:latin typeface="Arial" panose="020B0604020202020204" pitchFamily="34" charset="0"/>
                <a:cs typeface="Arial" panose="020B0604020202020204" pitchFamily="34" charset="0"/>
              </a:rPr>
              <a:t>Application and goals</a:t>
            </a:r>
          </a:p>
          <a:p>
            <a:pPr lvl="1">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Due Process, Representation and LPS Facilities Responsibilities</a:t>
            </a:r>
          </a:p>
          <a:p>
            <a:pPr lvl="1">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Discharge Planning - </a:t>
            </a:r>
            <a:r>
              <a:rPr lang="en-US" dirty="0">
                <a:solidFill>
                  <a:srgbClr val="0070C0"/>
                </a:solidFill>
                <a:latin typeface="Arial" panose="020B0604020202020204" pitchFamily="34" charset="0"/>
                <a:cs typeface="Arial" panose="020B0604020202020204" pitchFamily="34" charset="0"/>
              </a:rPr>
              <a:t>SB 1152 Discharge Planning for Homeless Patients</a:t>
            </a:r>
          </a:p>
          <a:p>
            <a:pPr lvl="1">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Minors Rights and Considerations</a:t>
            </a:r>
          </a:p>
        </p:txBody>
      </p:sp>
    </p:spTree>
    <p:extLst>
      <p:ext uri="{BB962C8B-B14F-4D97-AF65-F5344CB8AC3E}">
        <p14:creationId xmlns:p14="http://schemas.microsoft.com/office/powerpoint/2010/main" val="30140116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227909"/>
            <a:ext cx="11601450" cy="4781005"/>
          </a:xfrm>
        </p:spPr>
        <p:txBody>
          <a:bodyPr>
            <a:normAutofit/>
          </a:bodyPr>
          <a:lstStyle/>
          <a:p>
            <a:pPr marL="0" indent="0">
              <a:spcAft>
                <a:spcPts val="800"/>
              </a:spcAft>
              <a:buNone/>
            </a:pPr>
            <a:r>
              <a:rPr lang="en-US" sz="3200" dirty="0">
                <a:solidFill>
                  <a:srgbClr val="0070C0"/>
                </a:solidFill>
                <a:latin typeface="Arial" panose="020B0604020202020204" pitchFamily="34" charset="0"/>
                <a:cs typeface="Arial" panose="020B0604020202020204" pitchFamily="34" charset="0"/>
              </a:rPr>
              <a:t>REMEMBER…</a:t>
            </a:r>
          </a:p>
          <a:p>
            <a:pPr marL="0" indent="0">
              <a:spcAft>
                <a:spcPts val="800"/>
              </a:spcAft>
              <a:buNone/>
            </a:pPr>
            <a:r>
              <a:rPr lang="en-US" dirty="0">
                <a:latin typeface="Arial" panose="020B0604020202020204" pitchFamily="34" charset="0"/>
                <a:cs typeface="Arial" panose="020B0604020202020204" pitchFamily="34" charset="0"/>
              </a:rPr>
              <a:t>Every person detained by WIC 5250 shall have the right to a hearing by Writ of Habeas Corpus for his or her release. </a:t>
            </a:r>
          </a:p>
          <a:p>
            <a:pPr marL="0" indent="0">
              <a:spcAft>
                <a:spcPts val="800"/>
              </a:spcAft>
              <a:buNone/>
            </a:pPr>
            <a:r>
              <a:rPr lang="en-US" dirty="0">
                <a:latin typeface="Arial" panose="020B0604020202020204" pitchFamily="34" charset="0"/>
                <a:cs typeface="Arial" panose="020B0604020202020204" pitchFamily="34" charset="0"/>
              </a:rPr>
              <a:t>The request for a Writ of Habeas Corpus:</a:t>
            </a:r>
          </a:p>
          <a:p>
            <a:pPr lvl="1">
              <a:spcAft>
                <a:spcPts val="800"/>
              </a:spcAft>
            </a:pPr>
            <a:r>
              <a:rPr lang="en-US" dirty="0">
                <a:latin typeface="Arial" panose="020B0604020202020204" pitchFamily="34" charset="0"/>
                <a:cs typeface="Arial" panose="020B0604020202020204" pitchFamily="34" charset="0"/>
              </a:rPr>
              <a:t>Can be made by the patient or person acting on patients’ behalf (advocate, attorney or authorized representative)</a:t>
            </a:r>
          </a:p>
          <a:p>
            <a:pPr lvl="1">
              <a:spcAft>
                <a:spcPts val="800"/>
              </a:spcAft>
            </a:pPr>
            <a:r>
              <a:rPr lang="en-US" dirty="0">
                <a:latin typeface="Arial" panose="020B0604020202020204" pitchFamily="34" charset="0"/>
                <a:cs typeface="Arial" panose="020B0604020202020204" pitchFamily="34" charset="0"/>
              </a:rPr>
              <a:t>Can be made to any member of the treatment staff (review current facility protocol)</a:t>
            </a:r>
          </a:p>
          <a:p>
            <a:pPr lvl="1">
              <a:spcAft>
                <a:spcPts val="800"/>
              </a:spcAft>
            </a:pPr>
            <a:r>
              <a:rPr lang="en-US" dirty="0">
                <a:latin typeface="Arial" panose="020B0604020202020204" pitchFamily="34" charset="0"/>
                <a:cs typeface="Arial" panose="020B0604020202020204" pitchFamily="34" charset="0"/>
              </a:rPr>
              <a:t>Can be made at any time during the 14-day period of detention; before and after Certification Review Hearing</a:t>
            </a:r>
          </a:p>
          <a:p>
            <a:pPr lvl="1">
              <a:spcAft>
                <a:spcPts val="800"/>
              </a:spcAft>
            </a:pPr>
            <a:r>
              <a:rPr lang="en-US" dirty="0">
                <a:latin typeface="Arial" panose="020B0604020202020204" pitchFamily="34" charset="0"/>
                <a:cs typeface="Arial" panose="020B0604020202020204" pitchFamily="34" charset="0"/>
              </a:rPr>
              <a:t>If Writ is requested prior to the Certification Hearing, then no Certification Hearing</a:t>
            </a:r>
          </a:p>
        </p:txBody>
      </p:sp>
      <p:sp>
        <p:nvSpPr>
          <p:cNvPr id="3" name="Title 2"/>
          <p:cNvSpPr>
            <a:spLocks noGrp="1"/>
          </p:cNvSpPr>
          <p:nvPr>
            <p:ph type="title"/>
          </p:nvPr>
        </p:nvSpPr>
        <p:spPr/>
        <p:txBody>
          <a:bodyPr/>
          <a:lstStyle/>
          <a:p>
            <a:r>
              <a:rPr lang="en-US" dirty="0"/>
              <a:t>WIC 5275:  Writ of Habeas Corpus (Request for Release)</a:t>
            </a:r>
          </a:p>
        </p:txBody>
      </p:sp>
    </p:spTree>
    <p:extLst>
      <p:ext uri="{BB962C8B-B14F-4D97-AF65-F5344CB8AC3E}">
        <p14:creationId xmlns:p14="http://schemas.microsoft.com/office/powerpoint/2010/main" val="21287033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990600"/>
            <a:ext cx="11734800" cy="5086349"/>
          </a:xfrm>
        </p:spPr>
        <p:txBody>
          <a:bodyPr>
            <a:normAutofit/>
          </a:bodyPr>
          <a:lstStyle/>
          <a:p>
            <a:pPr marL="0" indent="0">
              <a:buNone/>
            </a:pPr>
            <a:r>
              <a:rPr lang="en-US" sz="2000" dirty="0">
                <a:solidFill>
                  <a:srgbClr val="0070C0"/>
                </a:solidFill>
                <a:latin typeface="Arial" panose="020B0604020202020204" pitchFamily="34" charset="0"/>
                <a:cs typeface="Arial" panose="020B0604020202020204" pitchFamily="34" charset="0"/>
              </a:rPr>
              <a:t>When a mental health patient is being discharged the patient and the patient’s conservator, guardian, or other legally authorized representative shall be given a written </a:t>
            </a:r>
            <a:r>
              <a:rPr lang="en-US" sz="2000" u="sng" dirty="0">
                <a:solidFill>
                  <a:srgbClr val="0070C0"/>
                </a:solidFill>
                <a:latin typeface="Arial" panose="020B0604020202020204" pitchFamily="34" charset="0"/>
                <a:cs typeface="Arial" panose="020B0604020202020204" pitchFamily="34" charset="0"/>
              </a:rPr>
              <a:t>aftercare plan </a:t>
            </a:r>
            <a:r>
              <a:rPr lang="en-US" sz="2000" dirty="0">
                <a:solidFill>
                  <a:srgbClr val="0070C0"/>
                </a:solidFill>
                <a:latin typeface="Arial" panose="020B0604020202020204" pitchFamily="34" charset="0"/>
                <a:cs typeface="Arial" panose="020B0604020202020204" pitchFamily="34" charset="0"/>
              </a:rPr>
              <a:t>prior to the patient’s discharge from the facility. The written aftercare plan shall include, to the extent known, all of the following components:</a:t>
            </a:r>
          </a:p>
          <a:p>
            <a:pPr lvl="1"/>
            <a:r>
              <a:rPr lang="en-US" sz="1800" dirty="0">
                <a:latin typeface="Arial" panose="020B0604020202020204" pitchFamily="34" charset="0"/>
                <a:cs typeface="Arial" panose="020B0604020202020204" pitchFamily="34" charset="0"/>
              </a:rPr>
              <a:t>The nature of the illness and follow up required </a:t>
            </a:r>
          </a:p>
          <a:p>
            <a:pPr lvl="1"/>
            <a:r>
              <a:rPr lang="en-US" sz="1800" dirty="0">
                <a:latin typeface="Arial" panose="020B0604020202020204" pitchFamily="34" charset="0"/>
                <a:cs typeface="Arial" panose="020B0604020202020204" pitchFamily="34" charset="0"/>
              </a:rPr>
              <a:t>Medications including side effects and dosage schedules </a:t>
            </a:r>
          </a:p>
          <a:p>
            <a:pPr lvl="1"/>
            <a:r>
              <a:rPr lang="en-US" sz="1800" dirty="0">
                <a:latin typeface="Arial" panose="020B0604020202020204" pitchFamily="34" charset="0"/>
                <a:cs typeface="Arial" panose="020B0604020202020204" pitchFamily="34" charset="0"/>
              </a:rPr>
              <a:t>Expected course of recovery </a:t>
            </a:r>
          </a:p>
          <a:p>
            <a:pPr lvl="1"/>
            <a:r>
              <a:rPr lang="en-US" sz="1800" dirty="0">
                <a:latin typeface="Arial" panose="020B0604020202020204" pitchFamily="34" charset="0"/>
                <a:cs typeface="Arial" panose="020B0604020202020204" pitchFamily="34" charset="0"/>
              </a:rPr>
              <a:t>Recommendations regarding treatment that are relevant to the patient’s care </a:t>
            </a:r>
          </a:p>
          <a:p>
            <a:pPr lvl="1"/>
            <a:r>
              <a:rPr lang="en-US" sz="1800" dirty="0">
                <a:latin typeface="Arial" panose="020B0604020202020204" pitchFamily="34" charset="0"/>
                <a:cs typeface="Arial" panose="020B0604020202020204" pitchFamily="34" charset="0"/>
              </a:rPr>
              <a:t>Referrals to providers of medical and mental health services </a:t>
            </a:r>
          </a:p>
          <a:p>
            <a:pPr lvl="1"/>
            <a:r>
              <a:rPr lang="en-US" sz="1800" dirty="0">
                <a:latin typeface="Arial" panose="020B0604020202020204" pitchFamily="34" charset="0"/>
                <a:cs typeface="Arial" panose="020B0604020202020204" pitchFamily="34" charset="0"/>
              </a:rPr>
              <a:t>Other relevant information </a:t>
            </a:r>
          </a:p>
          <a:p>
            <a:pPr lvl="1"/>
            <a:r>
              <a:rPr lang="en-US" sz="1800" dirty="0">
                <a:latin typeface="Arial" panose="020B0604020202020204" pitchFamily="34" charset="0"/>
                <a:cs typeface="Arial" panose="020B0604020202020204" pitchFamily="34" charset="0"/>
              </a:rPr>
              <a:t>The patient shall be advised by facility personnel that he or she may designate another person to receive a copy of the aftercare plan</a:t>
            </a:r>
          </a:p>
          <a:p>
            <a:pPr lvl="1"/>
            <a:r>
              <a:rPr lang="en-US" sz="1800" dirty="0">
                <a:latin typeface="Arial" panose="020B0604020202020204" pitchFamily="34" charset="0"/>
                <a:cs typeface="Arial" panose="020B0604020202020204" pitchFamily="34" charset="0"/>
              </a:rPr>
              <a:t>A patient who is released from the facility may refuse any or all services under the written aftercare plan</a:t>
            </a:r>
          </a:p>
          <a:p>
            <a:pPr lvl="1"/>
            <a:r>
              <a:rPr lang="en-US" sz="1800" dirty="0">
                <a:latin typeface="Arial" panose="020B0604020202020204" pitchFamily="34" charset="0"/>
                <a:cs typeface="Arial" panose="020B0604020202020204" pitchFamily="34" charset="0"/>
              </a:rPr>
              <a:t>Each hospital shall have a written discharge planning policy and process (HSC 1262.5) </a:t>
            </a:r>
          </a:p>
          <a:p>
            <a:pPr lvl="1"/>
            <a:r>
              <a:rPr lang="en-US" sz="1800" dirty="0">
                <a:latin typeface="Arial" panose="020B0604020202020204" pitchFamily="34" charset="0"/>
                <a:cs typeface="Arial" panose="020B0604020202020204" pitchFamily="34" charset="0"/>
              </a:rPr>
              <a:t>Aftercare plan for minors shall include educational or training needs, provided these are necessary for the minor’s well-being (WIC 5585.57)</a:t>
            </a:r>
          </a:p>
          <a:p>
            <a:endParaRPr lang="en-US" sz="2000"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US" dirty="0"/>
              <a:t>Discharge Planning:  HSC 1262, WIC 5622, WIC 5768.5</a:t>
            </a:r>
          </a:p>
        </p:txBody>
      </p:sp>
    </p:spTree>
    <p:extLst>
      <p:ext uri="{BB962C8B-B14F-4D97-AF65-F5344CB8AC3E}">
        <p14:creationId xmlns:p14="http://schemas.microsoft.com/office/powerpoint/2010/main" val="3482433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057275"/>
            <a:ext cx="11610975" cy="5089358"/>
          </a:xfrm>
        </p:spPr>
        <p:txBody>
          <a:bodyPr>
            <a:normAutofit/>
          </a:bodyPr>
          <a:lstStyle/>
          <a:p>
            <a:pPr marL="0" indent="0">
              <a:buNone/>
            </a:pPr>
            <a:r>
              <a:rPr lang="en-US" dirty="0">
                <a:solidFill>
                  <a:srgbClr val="0070C0"/>
                </a:solidFill>
                <a:latin typeface="Arial" panose="020B0604020202020204" pitchFamily="34" charset="0"/>
                <a:cs typeface="Arial" panose="020B0604020202020204" pitchFamily="34" charset="0"/>
              </a:rPr>
              <a:t>On January 01, 2019, hospitals needed to add a homeless patient discharge planning policy and process. The newly required elements of the written policy are:</a:t>
            </a:r>
          </a:p>
          <a:p>
            <a:pPr lvl="1"/>
            <a:r>
              <a:rPr lang="en-US" dirty="0">
                <a:latin typeface="Arial" panose="020B0604020202020204" pitchFamily="34" charset="0"/>
                <a:cs typeface="Arial" panose="020B0604020202020204" pitchFamily="34" charset="0"/>
              </a:rPr>
              <a:t>Purpose of Policy</a:t>
            </a:r>
          </a:p>
          <a:p>
            <a:pPr lvl="1"/>
            <a:r>
              <a:rPr lang="en-US" dirty="0">
                <a:latin typeface="Arial" panose="020B0604020202020204" pitchFamily="34" charset="0"/>
                <a:cs typeface="Arial" panose="020B0604020202020204" pitchFamily="34" charset="0"/>
              </a:rPr>
              <a:t>Ask patient about housing status; document answer</a:t>
            </a:r>
          </a:p>
          <a:p>
            <a:pPr lvl="1"/>
            <a:r>
              <a:rPr lang="en-US" dirty="0">
                <a:latin typeface="Arial" panose="020B0604020202020204" pitchFamily="34" charset="0"/>
                <a:cs typeface="Arial" panose="020B0604020202020204" pitchFamily="34" charset="0"/>
              </a:rPr>
              <a:t>Nondiscrimination provision</a:t>
            </a:r>
          </a:p>
          <a:p>
            <a:pPr lvl="1"/>
            <a:r>
              <a:rPr lang="en-US" dirty="0">
                <a:latin typeface="Arial" panose="020B0604020202020204" pitchFamily="34" charset="0"/>
                <a:cs typeface="Arial" panose="020B0604020202020204" pitchFamily="34" charset="0"/>
              </a:rPr>
              <a:t>Provide information about discharge to patient in a culturally competent manner</a:t>
            </a:r>
          </a:p>
          <a:p>
            <a:pPr lvl="1"/>
            <a:r>
              <a:rPr lang="en-US" dirty="0">
                <a:latin typeface="Arial" panose="020B0604020202020204" pitchFamily="34" charset="0"/>
                <a:cs typeface="Arial" panose="020B0604020202020204" pitchFamily="34" charset="0"/>
              </a:rPr>
              <a:t>An individual discharge plan must be prepared for each homeless patient</a:t>
            </a:r>
          </a:p>
          <a:p>
            <a:pPr lvl="1"/>
            <a:r>
              <a:rPr lang="en-US" dirty="0">
                <a:latin typeface="Arial" panose="020B0604020202020204" pitchFamily="34" charset="0"/>
                <a:cs typeface="Arial" panose="020B0604020202020204" pitchFamily="34" charset="0"/>
              </a:rPr>
              <a:t>Discharge planning will be guided by the best interests of the homeless patient, his or her physical and mental condition, and his or her preferences for placement</a:t>
            </a:r>
          </a:p>
          <a:p>
            <a:pPr lvl="1"/>
            <a:r>
              <a:rPr lang="en-US" dirty="0">
                <a:latin typeface="Arial" panose="020B0604020202020204" pitchFamily="34" charset="0"/>
                <a:cs typeface="Arial" panose="020B0604020202020204" pitchFamily="34" charset="0"/>
              </a:rPr>
              <a:t>How to identify a post-discharge destination for each patient</a:t>
            </a:r>
          </a:p>
          <a:p>
            <a:pPr lvl="1"/>
            <a:r>
              <a:rPr lang="en-US" dirty="0">
                <a:latin typeface="Arial" panose="020B0604020202020204" pitchFamily="34" charset="0"/>
                <a:cs typeface="Arial" panose="020B0604020202020204" pitchFamily="34" charset="0"/>
              </a:rPr>
              <a:t>Services that must be offered to the homeless patient prior to discharge</a:t>
            </a:r>
          </a:p>
          <a:p>
            <a:pPr lvl="1"/>
            <a:r>
              <a:rPr lang="en-US" dirty="0">
                <a:latin typeface="Arial" panose="020B0604020202020204" pitchFamily="34" charset="0"/>
                <a:cs typeface="Arial" panose="020B0604020202020204" pitchFamily="34" charset="0"/>
              </a:rPr>
              <a:t>Maintain a log of homeless patients discharged and the destinations to which they were released after discharge </a:t>
            </a:r>
            <a:r>
              <a:rPr lang="en-US" dirty="0">
                <a:solidFill>
                  <a:srgbClr val="0070C0"/>
                </a:solidFill>
                <a:latin typeface="Arial" panose="020B0604020202020204" pitchFamily="34" charset="0"/>
                <a:cs typeface="Arial" panose="020B0604020202020204" pitchFamily="34" charset="0"/>
              </a:rPr>
              <a:t>(by July 01, 2019)</a:t>
            </a:r>
          </a:p>
        </p:txBody>
      </p:sp>
      <p:sp>
        <p:nvSpPr>
          <p:cNvPr id="3" name="Title 2"/>
          <p:cNvSpPr>
            <a:spLocks noGrp="1"/>
          </p:cNvSpPr>
          <p:nvPr>
            <p:ph type="title"/>
          </p:nvPr>
        </p:nvSpPr>
        <p:spPr/>
        <p:txBody>
          <a:bodyPr/>
          <a:lstStyle/>
          <a:p>
            <a:r>
              <a:rPr lang="en-US" dirty="0"/>
              <a:t>SB 1152 Discharge Criteria for the Homeless</a:t>
            </a:r>
          </a:p>
        </p:txBody>
      </p:sp>
    </p:spTree>
    <p:extLst>
      <p:ext uri="{BB962C8B-B14F-4D97-AF65-F5344CB8AC3E}">
        <p14:creationId xmlns:p14="http://schemas.microsoft.com/office/powerpoint/2010/main" val="9699677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943100"/>
            <a:ext cx="11487150" cy="3457575"/>
          </a:xfrm>
        </p:spPr>
        <p:txBody>
          <a:bodyPr>
            <a:normAutofit/>
          </a:bodyPr>
          <a:lstStyle/>
          <a:p>
            <a:pPr marL="0" indent="0">
              <a:buNone/>
            </a:pPr>
            <a:r>
              <a:rPr lang="en-US" dirty="0">
                <a:solidFill>
                  <a:srgbClr val="0070C0"/>
                </a:solidFill>
                <a:latin typeface="Arial" panose="020B0604020202020204" pitchFamily="34" charset="0"/>
                <a:cs typeface="Arial" panose="020B0604020202020204" pitchFamily="34" charset="0"/>
              </a:rPr>
              <a:t>On July 01, 2019, hospitals were required to implement the written plan for coordinating services and referrals for homeless patients with the available:</a:t>
            </a:r>
          </a:p>
          <a:p>
            <a:pPr lvl="1"/>
            <a:r>
              <a:rPr lang="en-US" dirty="0">
                <a:latin typeface="Arial" panose="020B0604020202020204" pitchFamily="34" charset="0"/>
                <a:cs typeface="Arial" panose="020B0604020202020204" pitchFamily="34" charset="0"/>
              </a:rPr>
              <a:t>County behavioral health agency</a:t>
            </a:r>
          </a:p>
          <a:p>
            <a:pPr lvl="1"/>
            <a:r>
              <a:rPr lang="en-US" dirty="0">
                <a:latin typeface="Arial" panose="020B0604020202020204" pitchFamily="34" charset="0"/>
                <a:cs typeface="Arial" panose="020B0604020202020204" pitchFamily="34" charset="0"/>
              </a:rPr>
              <a:t>Health care and social services agencies in the region</a:t>
            </a:r>
          </a:p>
          <a:p>
            <a:pPr lvl="1"/>
            <a:r>
              <a:rPr lang="en-US" dirty="0">
                <a:latin typeface="Arial" panose="020B0604020202020204" pitchFamily="34" charset="0"/>
                <a:cs typeface="Arial" panose="020B0604020202020204" pitchFamily="34" charset="0"/>
              </a:rPr>
              <a:t>Other health care providers</a:t>
            </a:r>
          </a:p>
          <a:p>
            <a:pPr lvl="1"/>
            <a:r>
              <a:rPr lang="en-US" dirty="0">
                <a:latin typeface="Arial" panose="020B0604020202020204" pitchFamily="34" charset="0"/>
                <a:cs typeface="Arial" panose="020B0604020202020204" pitchFamily="34" charset="0"/>
              </a:rPr>
              <a:t>Nonprofit social services providers</a:t>
            </a:r>
          </a:p>
        </p:txBody>
      </p:sp>
      <p:sp>
        <p:nvSpPr>
          <p:cNvPr id="3" name="Title 2"/>
          <p:cNvSpPr>
            <a:spLocks noGrp="1"/>
          </p:cNvSpPr>
          <p:nvPr>
            <p:ph type="title"/>
          </p:nvPr>
        </p:nvSpPr>
        <p:spPr/>
        <p:txBody>
          <a:bodyPr/>
          <a:lstStyle/>
          <a:p>
            <a:r>
              <a:rPr lang="en-US" dirty="0"/>
              <a:t>SB 1152 Discharge Criteria for the Homeless (continued)</a:t>
            </a:r>
          </a:p>
        </p:txBody>
      </p:sp>
    </p:spTree>
    <p:extLst>
      <p:ext uri="{BB962C8B-B14F-4D97-AF65-F5344CB8AC3E}">
        <p14:creationId xmlns:p14="http://schemas.microsoft.com/office/powerpoint/2010/main" val="20773219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95300" y="879566"/>
            <a:ext cx="11696700" cy="5016410"/>
          </a:xfrm>
        </p:spPr>
        <p:txBody>
          <a:bodyPr>
            <a:noAutofit/>
          </a:bodyPr>
          <a:lstStyle/>
          <a:p>
            <a:pPr marL="0" indent="0">
              <a:lnSpc>
                <a:spcPct val="100000"/>
              </a:lnSpc>
              <a:spcBef>
                <a:spcPts val="300"/>
              </a:spcBef>
              <a:spcAft>
                <a:spcPts val="300"/>
              </a:spcAft>
              <a:buSzPct val="85000"/>
              <a:buNone/>
              <a:defRPr/>
            </a:pPr>
            <a:r>
              <a:rPr lang="en-US" dirty="0">
                <a:latin typeface="Arial" panose="020B0604020202020204" pitchFamily="34" charset="0"/>
                <a:cs typeface="Arial" panose="020B0604020202020204" pitchFamily="34" charset="0"/>
              </a:rPr>
              <a:t>Assembly Bill 4642 passed in 1988 (WIC 5585) added provisions to protect minors rights, parental rights and to address the health and welfare of the minor.  </a:t>
            </a:r>
          </a:p>
          <a:p>
            <a:pPr marL="0" indent="0">
              <a:lnSpc>
                <a:spcPct val="150000"/>
              </a:lnSpc>
              <a:spcBef>
                <a:spcPts val="300"/>
              </a:spcBef>
              <a:spcAft>
                <a:spcPts val="300"/>
              </a:spcAft>
              <a:buSzPct val="85000"/>
              <a:buNone/>
              <a:defRPr/>
            </a:pPr>
            <a:r>
              <a:rPr lang="en-US" dirty="0">
                <a:solidFill>
                  <a:srgbClr val="0070C0"/>
                </a:solidFill>
                <a:latin typeface="Arial" panose="020B0604020202020204" pitchFamily="34" charset="0"/>
                <a:cs typeface="Arial" panose="020B0604020202020204" pitchFamily="34" charset="0"/>
              </a:rPr>
              <a:t>The intent of the Act is:</a:t>
            </a:r>
          </a:p>
          <a:p>
            <a:pPr lvl="1">
              <a:lnSpc>
                <a:spcPct val="150000"/>
              </a:lnSpc>
              <a:spcBef>
                <a:spcPts val="300"/>
              </a:spcBef>
              <a:spcAft>
                <a:spcPts val="300"/>
              </a:spcAft>
              <a:buSzPct val="85000"/>
              <a:defRPr/>
            </a:pPr>
            <a:r>
              <a:rPr lang="en-US" dirty="0">
                <a:latin typeface="Arial" panose="020B0604020202020204" pitchFamily="34" charset="0"/>
                <a:cs typeface="Arial" panose="020B0604020202020204" pitchFamily="34" charset="0"/>
              </a:rPr>
              <a:t>To provide prompt evaluation and treatment of mentally disordered minors</a:t>
            </a:r>
          </a:p>
          <a:p>
            <a:pPr lvl="1">
              <a:lnSpc>
                <a:spcPct val="150000"/>
              </a:lnSpc>
              <a:spcBef>
                <a:spcPts val="300"/>
              </a:spcBef>
              <a:spcAft>
                <a:spcPts val="300"/>
              </a:spcAft>
              <a:buSzPct val="85000"/>
              <a:defRPr/>
            </a:pPr>
            <a:r>
              <a:rPr lang="en-US" dirty="0">
                <a:latin typeface="Arial" panose="020B0604020202020204" pitchFamily="34" charset="0"/>
                <a:cs typeface="Arial" panose="020B0604020202020204" pitchFamily="34" charset="0"/>
              </a:rPr>
              <a:t>To safeguard the rights to due process for minors and their families </a:t>
            </a:r>
          </a:p>
          <a:p>
            <a:pPr lvl="1">
              <a:lnSpc>
                <a:spcPct val="150000"/>
              </a:lnSpc>
              <a:spcBef>
                <a:spcPts val="300"/>
              </a:spcBef>
              <a:spcAft>
                <a:spcPts val="300"/>
              </a:spcAft>
              <a:buSzPct val="85000"/>
              <a:defRPr/>
            </a:pPr>
            <a:r>
              <a:rPr lang="en-US" dirty="0">
                <a:latin typeface="Arial" panose="020B0604020202020204" pitchFamily="34" charset="0"/>
                <a:cs typeface="Arial" panose="020B0604020202020204" pitchFamily="34" charset="0"/>
              </a:rPr>
              <a:t>To provide individualized treatment, supervision, and placement services for gravely disabled minors </a:t>
            </a:r>
          </a:p>
          <a:p>
            <a:pPr lvl="1">
              <a:lnSpc>
                <a:spcPct val="150000"/>
              </a:lnSpc>
              <a:spcBef>
                <a:spcPts val="300"/>
              </a:spcBef>
              <a:spcAft>
                <a:spcPts val="300"/>
              </a:spcAft>
              <a:buSzPct val="85000"/>
              <a:defRPr/>
            </a:pPr>
            <a:r>
              <a:rPr lang="en-US" dirty="0">
                <a:latin typeface="Arial" panose="020B0604020202020204" pitchFamily="34" charset="0"/>
                <a:cs typeface="Arial" panose="020B0604020202020204" pitchFamily="34" charset="0"/>
              </a:rPr>
              <a:t>To prevent severe and long-term mental disabilities among minors through early identification, effective family service interventions, and public education </a:t>
            </a:r>
          </a:p>
          <a:p>
            <a:pPr lvl="1">
              <a:lnSpc>
                <a:spcPct val="150000"/>
              </a:lnSpc>
              <a:spcBef>
                <a:spcPts val="300"/>
              </a:spcBef>
              <a:spcAft>
                <a:spcPts val="300"/>
              </a:spcAft>
              <a:buSzPct val="85000"/>
              <a:defRPr/>
            </a:pPr>
            <a:r>
              <a:rPr lang="en-US" dirty="0">
                <a:latin typeface="Arial" panose="020B0604020202020204" pitchFamily="34" charset="0"/>
                <a:cs typeface="Arial" panose="020B0604020202020204" pitchFamily="34" charset="0"/>
              </a:rPr>
              <a:t>It also established a separate definition for gravely disabled minor (WIC 5585.25)</a:t>
            </a:r>
          </a:p>
          <a:p>
            <a:pPr marL="0" indent="0">
              <a:spcBef>
                <a:spcPts val="300"/>
              </a:spcBef>
              <a:spcAft>
                <a:spcPts val="300"/>
              </a:spcAft>
              <a:buSzPct val="85000"/>
              <a:buNone/>
              <a:defRPr/>
            </a:pPr>
            <a:endParaRPr lang="en-US" b="1"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95300" y="-161925"/>
            <a:ext cx="10972800" cy="1143000"/>
          </a:xfrm>
        </p:spPr>
        <p:txBody>
          <a:bodyPr>
            <a:normAutofit/>
          </a:bodyPr>
          <a:lstStyle/>
          <a:p>
            <a:r>
              <a:rPr lang="en-US" dirty="0">
                <a:cs typeface="Arial" panose="020B0604020202020204" pitchFamily="34" charset="0"/>
              </a:rPr>
              <a:t>MORE ON MINORS:  Children’s Civil Commitment and Mental Health Treatment Act of 1988</a:t>
            </a:r>
          </a:p>
        </p:txBody>
      </p:sp>
    </p:spTree>
    <p:extLst>
      <p:ext uri="{BB962C8B-B14F-4D97-AF65-F5344CB8AC3E}">
        <p14:creationId xmlns:p14="http://schemas.microsoft.com/office/powerpoint/2010/main" val="33667489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09599" y="1143000"/>
            <a:ext cx="11496675" cy="4572000"/>
          </a:xfrm>
        </p:spPr>
        <p:txBody>
          <a:bodyPr>
            <a:normAutofit/>
          </a:bodyPr>
          <a:lstStyle/>
          <a:p>
            <a:pPr marL="0" indent="0">
              <a:spcBef>
                <a:spcPts val="600"/>
              </a:spcBef>
              <a:spcAft>
                <a:spcPts val="600"/>
              </a:spcAft>
              <a:buNone/>
            </a:pPr>
            <a:r>
              <a:rPr lang="en-US" dirty="0">
                <a:solidFill>
                  <a:srgbClr val="0070C0"/>
                </a:solidFill>
                <a:latin typeface="Arial" panose="020B0604020202020204" pitchFamily="34" charset="0"/>
                <a:cs typeface="Arial" panose="020B0604020202020204" pitchFamily="34" charset="0"/>
              </a:rPr>
              <a:t>An individual under the age of 18 years old </a:t>
            </a:r>
            <a:r>
              <a:rPr lang="en-US" i="1" u="sng" dirty="0">
                <a:solidFill>
                  <a:srgbClr val="0070C0"/>
                </a:solidFill>
                <a:latin typeface="Arial" panose="020B0604020202020204" pitchFamily="34" charset="0"/>
                <a:cs typeface="Arial" panose="020B0604020202020204" pitchFamily="34" charset="0"/>
              </a:rPr>
              <a:t>not</a:t>
            </a:r>
            <a:r>
              <a:rPr lang="en-US" dirty="0">
                <a:solidFill>
                  <a:srgbClr val="0070C0"/>
                </a:solidFill>
                <a:latin typeface="Arial" panose="020B0604020202020204" pitchFamily="34" charset="0"/>
                <a:cs typeface="Arial" panose="020B0604020202020204" pitchFamily="34" charset="0"/>
              </a:rPr>
              <a:t>:</a:t>
            </a:r>
          </a:p>
          <a:p>
            <a:pPr lvl="1">
              <a:lnSpc>
                <a:spcPct val="100000"/>
              </a:lnSpc>
              <a:spcBef>
                <a:spcPts val="600"/>
              </a:spcBef>
              <a:spcAft>
                <a:spcPts val="600"/>
              </a:spcAft>
            </a:pPr>
            <a:r>
              <a:rPr lang="en-US" dirty="0">
                <a:latin typeface="Arial" panose="020B0604020202020204" pitchFamily="34" charset="0"/>
                <a:cs typeface="Arial" panose="020B0604020202020204" pitchFamily="34" charset="0"/>
              </a:rPr>
              <a:t>Married or divorced</a:t>
            </a:r>
          </a:p>
          <a:p>
            <a:pPr lvl="1">
              <a:lnSpc>
                <a:spcPct val="100000"/>
              </a:lnSpc>
              <a:spcBef>
                <a:spcPts val="600"/>
              </a:spcBef>
              <a:spcAft>
                <a:spcPts val="600"/>
              </a:spcAft>
            </a:pPr>
            <a:r>
              <a:rPr lang="en-US" dirty="0">
                <a:latin typeface="Arial" panose="020B0604020202020204" pitchFamily="34" charset="0"/>
                <a:cs typeface="Arial" panose="020B0604020202020204" pitchFamily="34" charset="0"/>
              </a:rPr>
              <a:t>Currently in active military duty</a:t>
            </a:r>
          </a:p>
          <a:p>
            <a:pPr lvl="1">
              <a:lnSpc>
                <a:spcPct val="100000"/>
              </a:lnSpc>
              <a:spcBef>
                <a:spcPts val="600"/>
              </a:spcBef>
              <a:spcAft>
                <a:spcPts val="600"/>
              </a:spcAft>
            </a:pPr>
            <a:r>
              <a:rPr lang="en-US" dirty="0">
                <a:latin typeface="Arial" panose="020B0604020202020204" pitchFamily="34" charset="0"/>
                <a:cs typeface="Arial" panose="020B0604020202020204" pitchFamily="34" charset="0"/>
              </a:rPr>
              <a:t>Legally </a:t>
            </a:r>
            <a:r>
              <a:rPr lang="en-US" dirty="0">
                <a:solidFill>
                  <a:srgbClr val="0070C0"/>
                </a:solidFill>
                <a:latin typeface="Arial" panose="020B0604020202020204" pitchFamily="34" charset="0"/>
                <a:cs typeface="Arial" panose="020B0604020202020204" pitchFamily="34" charset="0"/>
              </a:rPr>
              <a:t>emancipated</a:t>
            </a:r>
            <a:r>
              <a:rPr lang="en-US" dirty="0">
                <a:latin typeface="Arial" panose="020B0604020202020204" pitchFamily="34" charset="0"/>
                <a:cs typeface="Arial" panose="020B0604020202020204" pitchFamily="34" charset="0"/>
              </a:rPr>
              <a:t> by the court </a:t>
            </a:r>
            <a:endParaRPr lang="en-US" sz="2000" dirty="0">
              <a:latin typeface="Arial" panose="020B0604020202020204" pitchFamily="34" charset="0"/>
              <a:cs typeface="Arial" panose="020B0604020202020204" pitchFamily="34" charset="0"/>
            </a:endParaRPr>
          </a:p>
          <a:p>
            <a:pPr marL="0" indent="0">
              <a:spcBef>
                <a:spcPts val="600"/>
              </a:spcBef>
              <a:spcAft>
                <a:spcPts val="600"/>
              </a:spcAft>
              <a:buNone/>
            </a:pPr>
            <a:r>
              <a:rPr lang="en-US" dirty="0">
                <a:solidFill>
                  <a:srgbClr val="0070C0"/>
                </a:solidFill>
                <a:latin typeface="Arial" panose="020B0604020202020204" pitchFamily="34" charset="0"/>
                <a:cs typeface="Arial" panose="020B0604020202020204" pitchFamily="34" charset="0"/>
              </a:rPr>
              <a:t>Court will only emancipate a minor if all criteria met:</a:t>
            </a:r>
            <a:r>
              <a:rPr lang="en-US" sz="26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lvl="1">
              <a:spcBef>
                <a:spcPts val="600"/>
              </a:spcBef>
              <a:spcAft>
                <a:spcPts val="600"/>
              </a:spcAft>
            </a:pPr>
            <a:r>
              <a:rPr lang="en-US" dirty="0">
                <a:latin typeface="Arial" panose="020B0604020202020204" pitchFamily="34" charset="0"/>
                <a:cs typeface="Arial" panose="020B0604020202020204" pitchFamily="34" charset="0"/>
              </a:rPr>
              <a:t>Be at least 14 years of age</a:t>
            </a:r>
          </a:p>
          <a:p>
            <a:pPr lvl="1">
              <a:spcBef>
                <a:spcPts val="600"/>
              </a:spcBef>
              <a:spcAft>
                <a:spcPts val="600"/>
              </a:spcAft>
            </a:pPr>
            <a:r>
              <a:rPr lang="en-US" dirty="0">
                <a:latin typeface="Arial" panose="020B0604020202020204" pitchFamily="34" charset="0"/>
                <a:cs typeface="Arial" panose="020B0604020202020204" pitchFamily="34" charset="0"/>
              </a:rPr>
              <a:t>Willing to live apart from parent or guardian</a:t>
            </a:r>
          </a:p>
          <a:p>
            <a:pPr lvl="1">
              <a:spcBef>
                <a:spcPts val="600"/>
              </a:spcBef>
              <a:spcAft>
                <a:spcPts val="600"/>
              </a:spcAft>
            </a:pPr>
            <a:r>
              <a:rPr lang="en-US" dirty="0">
                <a:latin typeface="Arial" panose="020B0604020202020204" pitchFamily="34" charset="0"/>
                <a:cs typeface="Arial" panose="020B0604020202020204" pitchFamily="34" charset="0"/>
              </a:rPr>
              <a:t>Able to manage their own financial affairs</a:t>
            </a:r>
          </a:p>
          <a:p>
            <a:pPr lvl="1">
              <a:spcBef>
                <a:spcPts val="600"/>
              </a:spcBef>
              <a:spcAft>
                <a:spcPts val="600"/>
              </a:spcAft>
            </a:pPr>
            <a:r>
              <a:rPr lang="en-US" dirty="0">
                <a:latin typeface="Arial" panose="020B0604020202020204" pitchFamily="34" charset="0"/>
                <a:cs typeface="Arial" panose="020B0604020202020204" pitchFamily="34" charset="0"/>
              </a:rPr>
              <a:t>Income is not derived from criminal activity</a:t>
            </a:r>
          </a:p>
          <a:p>
            <a:pPr marL="0" indent="0">
              <a:buNone/>
            </a:pPr>
            <a:endParaRPr lang="en-US" dirty="0"/>
          </a:p>
        </p:txBody>
      </p:sp>
      <p:sp>
        <p:nvSpPr>
          <p:cNvPr id="3" name="Title 2"/>
          <p:cNvSpPr>
            <a:spLocks noGrp="1"/>
          </p:cNvSpPr>
          <p:nvPr>
            <p:ph type="title"/>
          </p:nvPr>
        </p:nvSpPr>
        <p:spPr>
          <a:xfrm>
            <a:off x="609600" y="-152400"/>
            <a:ext cx="10972800" cy="1143000"/>
          </a:xfrm>
        </p:spPr>
        <p:txBody>
          <a:bodyPr>
            <a:normAutofit/>
          </a:bodyPr>
          <a:lstStyle/>
          <a:p>
            <a:r>
              <a:rPr lang="en-US" dirty="0">
                <a:cs typeface="Arial" panose="020B0604020202020204" pitchFamily="34" charset="0"/>
              </a:rPr>
              <a:t>What is a Minor</a:t>
            </a:r>
          </a:p>
        </p:txBody>
      </p:sp>
    </p:spTree>
    <p:extLst>
      <p:ext uri="{BB962C8B-B14F-4D97-AF65-F5344CB8AC3E}">
        <p14:creationId xmlns:p14="http://schemas.microsoft.com/office/powerpoint/2010/main" val="5923397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23875" y="876693"/>
            <a:ext cx="11491912" cy="5128181"/>
          </a:xfrm>
        </p:spPr>
        <p:txBody>
          <a:bodyPr>
            <a:noAutofit/>
          </a:bodyPr>
          <a:lstStyle/>
          <a:p>
            <a:pPr marL="0" indent="0">
              <a:spcBef>
                <a:spcPts val="300"/>
              </a:spcBef>
              <a:spcAft>
                <a:spcPts val="300"/>
              </a:spcAft>
              <a:buSzPct val="85000"/>
              <a:buNone/>
              <a:defRPr/>
            </a:pPr>
            <a:endParaRPr lang="en-US" sz="800" dirty="0">
              <a:latin typeface="Arial" panose="020B0604020202020204" pitchFamily="34" charset="0"/>
              <a:cs typeface="Arial" panose="020B0604020202020204" pitchFamily="34" charset="0"/>
            </a:endParaRPr>
          </a:p>
          <a:p>
            <a:pPr marL="0" indent="0">
              <a:lnSpc>
                <a:spcPct val="100000"/>
              </a:lnSpc>
              <a:spcBef>
                <a:spcPts val="300"/>
              </a:spcBef>
              <a:spcAft>
                <a:spcPts val="300"/>
              </a:spcAft>
              <a:buSzPct val="85000"/>
              <a:buNone/>
              <a:defRPr/>
            </a:pPr>
            <a:r>
              <a:rPr lang="en-US" dirty="0">
                <a:latin typeface="Arial" panose="020B0604020202020204" pitchFamily="34" charset="0"/>
                <a:cs typeface="Arial" panose="020B0604020202020204" pitchFamily="34" charset="0"/>
              </a:rPr>
              <a:t>WIC 5585.50 states: When a Minor, as a result of a mental disorder is a DTO, DTS and/or GD </a:t>
            </a:r>
            <a:r>
              <a:rPr lang="en-US" dirty="0">
                <a:solidFill>
                  <a:srgbClr val="0070C0"/>
                </a:solidFill>
                <a:latin typeface="Arial" panose="020B0604020202020204" pitchFamily="34" charset="0"/>
                <a:cs typeface="Arial" panose="020B0604020202020204" pitchFamily="34" charset="0"/>
              </a:rPr>
              <a:t>and authorization for voluntary treatment is not available:</a:t>
            </a:r>
          </a:p>
          <a:p>
            <a:pPr lvl="1">
              <a:lnSpc>
                <a:spcPct val="100000"/>
              </a:lnSpc>
              <a:spcBef>
                <a:spcPts val="1200"/>
              </a:spcBef>
              <a:spcAft>
                <a:spcPts val="300"/>
              </a:spcAft>
            </a:pPr>
            <a:r>
              <a:rPr lang="en-US" dirty="0">
                <a:latin typeface="Arial" panose="020B0604020202020204" pitchFamily="34" charset="0"/>
                <a:cs typeface="Arial" panose="020B0604020202020204" pitchFamily="34" charset="0"/>
              </a:rPr>
              <a:t>A Peace Officer or Person Designated by the County may, upon probable cause, take or cause a minor to be taken into custody</a:t>
            </a:r>
          </a:p>
          <a:p>
            <a:pPr lvl="1">
              <a:lnSpc>
                <a:spcPct val="100000"/>
              </a:lnSpc>
              <a:spcBef>
                <a:spcPts val="1200"/>
              </a:spcBef>
              <a:spcAft>
                <a:spcPts val="300"/>
              </a:spcAft>
            </a:pPr>
            <a:r>
              <a:rPr lang="en-US" dirty="0">
                <a:latin typeface="Arial" panose="020B0604020202020204" pitchFamily="34" charset="0"/>
                <a:cs typeface="Arial" panose="020B0604020202020204" pitchFamily="34" charset="0"/>
              </a:rPr>
              <a:t>Placed in a facility designated by the county and approved by the State Department of Health Care Services (DHCS) as a facility for 72-hour treatment and evaluation of minors. </a:t>
            </a:r>
          </a:p>
          <a:p>
            <a:pPr lvl="1">
              <a:lnSpc>
                <a:spcPct val="100000"/>
              </a:lnSpc>
              <a:spcBef>
                <a:spcPts val="1200"/>
              </a:spcBef>
              <a:spcAft>
                <a:spcPts val="300"/>
              </a:spcAft>
            </a:pPr>
            <a:r>
              <a:rPr lang="en-US" dirty="0">
                <a:latin typeface="Arial" panose="020B0604020202020204" pitchFamily="34" charset="0"/>
                <a:cs typeface="Arial" panose="020B0604020202020204" pitchFamily="34" charset="0"/>
              </a:rPr>
              <a:t>The facility shall make every effort to notify the minor’s parent or legal guardian as soon as possible after the minor is detained</a:t>
            </a:r>
          </a:p>
          <a:p>
            <a:pPr lvl="1">
              <a:lnSpc>
                <a:spcPct val="100000"/>
              </a:lnSpc>
              <a:spcBef>
                <a:spcPts val="1200"/>
              </a:spcBef>
              <a:spcAft>
                <a:spcPts val="300"/>
              </a:spcAft>
            </a:pPr>
            <a:r>
              <a:rPr lang="en-US" dirty="0">
                <a:latin typeface="Arial" panose="020B0604020202020204" pitchFamily="34" charset="0"/>
                <a:cs typeface="Arial" panose="020B0604020202020204" pitchFamily="34" charset="0"/>
              </a:rPr>
              <a:t>The facility shall require an application in writing stating probable cause for DTO, DTS and/or GD and authorization for voluntary treatment is not available.</a:t>
            </a:r>
          </a:p>
          <a:p>
            <a:pPr marL="0" indent="0">
              <a:lnSpc>
                <a:spcPct val="100000"/>
              </a:lnSpc>
              <a:spcBef>
                <a:spcPts val="1200"/>
              </a:spcBef>
              <a:spcAft>
                <a:spcPts val="300"/>
              </a:spcAft>
              <a:buNone/>
            </a:pPr>
            <a:r>
              <a:rPr lang="en-US" sz="1600" dirty="0">
                <a:solidFill>
                  <a:srgbClr val="0070C0"/>
                </a:solidFill>
                <a:latin typeface="Arial" panose="020B0604020202020204" pitchFamily="34" charset="0"/>
                <a:cs typeface="Arial" panose="020B0604020202020204" pitchFamily="34" charset="0"/>
              </a:rPr>
              <a:t>* The “5585” is essentially the same at the “5150”, but has additional safeguards to prevent the unnecessary detention of minors.</a:t>
            </a:r>
          </a:p>
          <a:p>
            <a:pPr>
              <a:lnSpc>
                <a:spcPct val="100000"/>
              </a:lnSpc>
              <a:spcBef>
                <a:spcPts val="1200"/>
              </a:spcBef>
              <a:spcAft>
                <a:spcPts val="300"/>
              </a:spcAft>
            </a:pPr>
            <a:endParaRPr lang="en-US" sz="1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523875" y="-142875"/>
            <a:ext cx="10972800" cy="1143000"/>
          </a:xfrm>
        </p:spPr>
        <p:txBody>
          <a:bodyPr>
            <a:normAutofit/>
          </a:bodyPr>
          <a:lstStyle/>
          <a:p>
            <a:r>
              <a:rPr lang="en-US" dirty="0">
                <a:cs typeface="Arial" panose="020B0604020202020204" pitchFamily="34" charset="0"/>
              </a:rPr>
              <a:t>What is 5585 Hold?</a:t>
            </a:r>
          </a:p>
        </p:txBody>
      </p:sp>
    </p:spTree>
    <p:extLst>
      <p:ext uri="{BB962C8B-B14F-4D97-AF65-F5344CB8AC3E}">
        <p14:creationId xmlns:p14="http://schemas.microsoft.com/office/powerpoint/2010/main" val="19998396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09600" y="1289488"/>
            <a:ext cx="11501766" cy="4387412"/>
          </a:xfrm>
        </p:spPr>
        <p:txBody>
          <a:bodyPr>
            <a:normAutofit fontScale="92500"/>
          </a:bodyPr>
          <a:lstStyle/>
          <a:p>
            <a:pPr marL="0" indent="0">
              <a:buNone/>
            </a:pPr>
            <a:r>
              <a:rPr lang="en-US" dirty="0">
                <a:solidFill>
                  <a:srgbClr val="0070C0"/>
                </a:solidFill>
                <a:latin typeface="Arial" panose="020B0604020202020204" pitchFamily="34" charset="0"/>
              </a:rPr>
              <a:t>WIC Section 5585.52 requires: </a:t>
            </a:r>
          </a:p>
          <a:p>
            <a:pPr lvl="1">
              <a:lnSpc>
                <a:spcPct val="150000"/>
              </a:lnSpc>
              <a:spcBef>
                <a:spcPts val="0"/>
              </a:spcBef>
            </a:pPr>
            <a:r>
              <a:rPr lang="en-US" b="1" dirty="0">
                <a:solidFill>
                  <a:srgbClr val="000000"/>
                </a:solidFill>
                <a:latin typeface="Arial" panose="020B0604020202020204" pitchFamily="34" charset="0"/>
                <a:cs typeface="Arial" panose="020B0604020202020204" pitchFamily="34" charset="0"/>
              </a:rPr>
              <a:t>Any minor detained under the provisions of Section 5585.50 shall </a:t>
            </a:r>
            <a:r>
              <a:rPr lang="en-US" dirty="0">
                <a:solidFill>
                  <a:srgbClr val="000000"/>
                </a:solidFill>
                <a:latin typeface="Arial" panose="020B0604020202020204" pitchFamily="34" charset="0"/>
                <a:cs typeface="Arial" panose="020B0604020202020204" pitchFamily="34" charset="0"/>
              </a:rPr>
              <a:t>receive a clinical evaluation consisting of </a:t>
            </a:r>
            <a:r>
              <a:rPr lang="en-US" dirty="0">
                <a:latin typeface="Arial" panose="020B0604020202020204" pitchFamily="34" charset="0"/>
                <a:cs typeface="Arial" panose="020B0604020202020204" pitchFamily="34" charset="0"/>
              </a:rPr>
              <a:t>multidisciplinary professional analyses </a:t>
            </a:r>
            <a:r>
              <a:rPr lang="en-US" dirty="0">
                <a:solidFill>
                  <a:srgbClr val="000000"/>
                </a:solidFill>
                <a:latin typeface="Arial" panose="020B0604020202020204" pitchFamily="34" charset="0"/>
                <a:cs typeface="Arial" panose="020B0604020202020204" pitchFamily="34" charset="0"/>
              </a:rPr>
              <a:t>of the minor’s medical, psychological, developmental, educational, social, financial, and legal conditions as may appear to constitute a problem </a:t>
            </a:r>
          </a:p>
          <a:p>
            <a:pPr lvl="1">
              <a:lnSpc>
                <a:spcPct val="150000"/>
              </a:lnSpc>
              <a:spcBef>
                <a:spcPts val="0"/>
              </a:spcBef>
            </a:pPr>
            <a:r>
              <a:rPr lang="en-US" dirty="0">
                <a:solidFill>
                  <a:srgbClr val="000000"/>
                </a:solidFill>
                <a:latin typeface="Arial" panose="020B0604020202020204" pitchFamily="34" charset="0"/>
                <a:cs typeface="Arial" panose="020B0604020202020204" pitchFamily="34" charset="0"/>
              </a:rPr>
              <a:t>This evaluation </a:t>
            </a:r>
            <a:r>
              <a:rPr lang="en-US" dirty="0">
                <a:latin typeface="Arial" panose="020B0604020202020204" pitchFamily="34" charset="0"/>
                <a:cs typeface="Arial" panose="020B0604020202020204" pitchFamily="34" charset="0"/>
              </a:rPr>
              <a:t>shall</a:t>
            </a:r>
            <a:r>
              <a:rPr lang="en-US" b="1" dirty="0">
                <a:solidFill>
                  <a:srgbClr val="000000"/>
                </a:solidFill>
                <a:latin typeface="Arial" panose="020B0604020202020204" pitchFamily="34" charset="0"/>
                <a:cs typeface="Arial" panose="020B0604020202020204" pitchFamily="34" charset="0"/>
              </a:rPr>
              <a:t> </a:t>
            </a:r>
            <a:r>
              <a:rPr lang="en-US" dirty="0">
                <a:solidFill>
                  <a:srgbClr val="000000"/>
                </a:solidFill>
                <a:latin typeface="Arial" panose="020B0604020202020204" pitchFamily="34" charset="0"/>
                <a:cs typeface="Arial" panose="020B0604020202020204" pitchFamily="34" charset="0"/>
              </a:rPr>
              <a:t>include a psychosocial evaluation of the family or living environment, or both. </a:t>
            </a:r>
          </a:p>
          <a:p>
            <a:pPr lvl="1">
              <a:lnSpc>
                <a:spcPct val="150000"/>
              </a:lnSpc>
              <a:spcBef>
                <a:spcPts val="0"/>
              </a:spcBef>
            </a:pPr>
            <a:r>
              <a:rPr lang="en-US" dirty="0">
                <a:solidFill>
                  <a:srgbClr val="000000"/>
                </a:solidFill>
                <a:latin typeface="Arial" panose="020B0604020202020204" pitchFamily="34" charset="0"/>
                <a:cs typeface="Arial" panose="020B0604020202020204" pitchFamily="34" charset="0"/>
              </a:rPr>
              <a:t>Persons providing evaluation services </a:t>
            </a:r>
            <a:r>
              <a:rPr lang="en-US" dirty="0">
                <a:latin typeface="Arial" panose="020B0604020202020204" pitchFamily="34" charset="0"/>
                <a:cs typeface="Arial" panose="020B0604020202020204" pitchFamily="34" charset="0"/>
              </a:rPr>
              <a:t>shall</a:t>
            </a:r>
            <a:r>
              <a:rPr lang="en-US" b="1" dirty="0">
                <a:solidFill>
                  <a:srgbClr val="000000"/>
                </a:solidFill>
                <a:latin typeface="Arial" panose="020B0604020202020204" pitchFamily="34" charset="0"/>
                <a:cs typeface="Arial" panose="020B0604020202020204" pitchFamily="34" charset="0"/>
              </a:rPr>
              <a:t> </a:t>
            </a:r>
            <a:r>
              <a:rPr lang="en-US" dirty="0">
                <a:solidFill>
                  <a:srgbClr val="000000"/>
                </a:solidFill>
                <a:latin typeface="Arial" panose="020B0604020202020204" pitchFamily="34" charset="0"/>
                <a:cs typeface="Arial" panose="020B0604020202020204" pitchFamily="34" charset="0"/>
              </a:rPr>
              <a:t>be properly qualified professionals in the diagnosis and treatment of minors </a:t>
            </a:r>
          </a:p>
          <a:p>
            <a:pPr lvl="1">
              <a:lnSpc>
                <a:spcPct val="150000"/>
              </a:lnSpc>
              <a:spcBef>
                <a:spcPts val="0"/>
              </a:spcBef>
            </a:pPr>
            <a:r>
              <a:rPr lang="en-US" dirty="0">
                <a:solidFill>
                  <a:srgbClr val="000000"/>
                </a:solidFill>
                <a:latin typeface="Arial" panose="020B0604020202020204" pitchFamily="34" charset="0"/>
                <a:cs typeface="Arial" panose="020B0604020202020204" pitchFamily="34" charset="0"/>
              </a:rPr>
              <a:t>Every effort </a:t>
            </a:r>
            <a:r>
              <a:rPr lang="en-US" dirty="0">
                <a:latin typeface="Arial" panose="020B0604020202020204" pitchFamily="34" charset="0"/>
                <a:cs typeface="Arial" panose="020B0604020202020204" pitchFamily="34" charset="0"/>
              </a:rPr>
              <a:t>shall</a:t>
            </a:r>
            <a:r>
              <a:rPr lang="en-US" dirty="0">
                <a:solidFill>
                  <a:srgbClr val="000000"/>
                </a:solidFill>
                <a:latin typeface="Arial" panose="020B0604020202020204" pitchFamily="34" charset="0"/>
                <a:cs typeface="Arial" panose="020B0604020202020204" pitchFamily="34" charset="0"/>
              </a:rPr>
              <a:t> be made to involve the minor’s parent or legal guardian in the clinical evaluation </a:t>
            </a:r>
            <a:endParaRPr lang="en-US" dirty="0">
              <a:latin typeface="Arial" panose="020B0604020202020204" pitchFamily="34" charset="0"/>
              <a:cs typeface="Arial" panose="020B0604020202020204" pitchFamily="34" charset="0"/>
            </a:endParaRPr>
          </a:p>
          <a:p>
            <a:pPr marL="0" indent="0">
              <a:buNone/>
            </a:pPr>
            <a:endParaRPr lang="en-US" dirty="0"/>
          </a:p>
        </p:txBody>
      </p:sp>
      <p:sp>
        <p:nvSpPr>
          <p:cNvPr id="3" name="Title 2"/>
          <p:cNvSpPr>
            <a:spLocks noGrp="1"/>
          </p:cNvSpPr>
          <p:nvPr>
            <p:ph type="title"/>
          </p:nvPr>
        </p:nvSpPr>
        <p:spPr/>
        <p:txBody>
          <a:bodyPr/>
          <a:lstStyle/>
          <a:p>
            <a:r>
              <a:rPr lang="en-US" dirty="0"/>
              <a:t>WIC 5585.52:  Clinical Evaluation</a:t>
            </a:r>
          </a:p>
        </p:txBody>
      </p:sp>
    </p:spTree>
    <p:extLst>
      <p:ext uri="{BB962C8B-B14F-4D97-AF65-F5344CB8AC3E}">
        <p14:creationId xmlns:p14="http://schemas.microsoft.com/office/powerpoint/2010/main" val="13878222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09600" y="893379"/>
            <a:ext cx="11435254" cy="5105400"/>
          </a:xfrm>
        </p:spPr>
        <p:txBody>
          <a:bodyPr>
            <a:noAutofit/>
          </a:bodyPr>
          <a:lstStyle/>
          <a:p>
            <a:pPr algn="ctr">
              <a:spcBef>
                <a:spcPts val="300"/>
              </a:spcBef>
              <a:spcAft>
                <a:spcPts val="300"/>
              </a:spcAft>
              <a:buSzPct val="85000"/>
              <a:defRPr/>
            </a:pPr>
            <a:endParaRPr lang="en-US" sz="1500" dirty="0">
              <a:latin typeface="Arial" panose="020B0604020202020204" pitchFamily="34" charset="0"/>
              <a:cs typeface="Arial" panose="020B0604020202020204" pitchFamily="34" charset="0"/>
            </a:endParaRPr>
          </a:p>
          <a:p>
            <a:pPr marL="0" indent="0">
              <a:spcBef>
                <a:spcPts val="300"/>
              </a:spcBef>
              <a:spcAft>
                <a:spcPts val="300"/>
              </a:spcAft>
              <a:buNone/>
            </a:pPr>
            <a:r>
              <a:rPr lang="en-US" dirty="0">
                <a:solidFill>
                  <a:srgbClr val="0070C0"/>
                </a:solidFill>
                <a:latin typeface="Arial" panose="020B0604020202020204" pitchFamily="34" charset="0"/>
                <a:cs typeface="Arial" panose="020B0604020202020204" pitchFamily="34" charset="0"/>
              </a:rPr>
              <a:t>If minor requires psychiatric evaluation or hospitalization:</a:t>
            </a:r>
          </a:p>
          <a:p>
            <a:pPr lvl="1">
              <a:lnSpc>
                <a:spcPct val="150000"/>
              </a:lnSpc>
              <a:spcBef>
                <a:spcPts val="300"/>
              </a:spcBef>
              <a:spcAft>
                <a:spcPts val="300"/>
              </a:spcAft>
            </a:pPr>
            <a:r>
              <a:rPr lang="en-US" dirty="0">
                <a:latin typeface="Arial" panose="020B0604020202020204" pitchFamily="34" charset="0"/>
                <a:cs typeface="Arial" panose="020B0604020202020204" pitchFamily="34" charset="0"/>
              </a:rPr>
              <a:t>Voluntary admission should be considered prior to placing a minor on any involuntary hold</a:t>
            </a:r>
          </a:p>
          <a:p>
            <a:pPr lvl="1">
              <a:lnSpc>
                <a:spcPct val="150000"/>
              </a:lnSpc>
              <a:spcBef>
                <a:spcPts val="300"/>
              </a:spcBef>
              <a:spcAft>
                <a:spcPts val="300"/>
              </a:spcAft>
            </a:pPr>
            <a:r>
              <a:rPr lang="en-US" dirty="0">
                <a:latin typeface="Arial" panose="020B0604020202020204" pitchFamily="34" charset="0"/>
                <a:cs typeface="Arial" panose="020B0604020202020204" pitchFamily="34" charset="0"/>
              </a:rPr>
              <a:t>WIC 5585 requires every reasonable attempt to be made to engage the parent in the assessment process and seek the parents’ consent to voluntarily admit their child to the hospital, if that level of care is recommended</a:t>
            </a:r>
          </a:p>
          <a:p>
            <a:pPr lvl="1">
              <a:lnSpc>
                <a:spcPct val="150000"/>
              </a:lnSpc>
              <a:spcBef>
                <a:spcPts val="300"/>
              </a:spcBef>
              <a:spcAft>
                <a:spcPts val="300"/>
              </a:spcAft>
            </a:pPr>
            <a:r>
              <a:rPr lang="en-US" dirty="0">
                <a:latin typeface="Arial" panose="020B0604020202020204" pitchFamily="34" charset="0"/>
                <a:cs typeface="Arial" panose="020B0604020202020204" pitchFamily="34" charset="0"/>
              </a:rPr>
              <a:t>If the parent is not available, willing and/or capable of voluntarily signing their child into the hospital, then the child should be placed on involuntary detention per WIC 5585.50</a:t>
            </a:r>
          </a:p>
          <a:p>
            <a:pPr lvl="1">
              <a:lnSpc>
                <a:spcPct val="150000"/>
              </a:lnSpc>
              <a:spcBef>
                <a:spcPts val="300"/>
              </a:spcBef>
              <a:spcAft>
                <a:spcPts val="300"/>
              </a:spcAft>
            </a:pPr>
            <a:r>
              <a:rPr lang="en-US" dirty="0">
                <a:latin typeface="Arial" panose="020B0604020202020204" pitchFamily="34" charset="0"/>
                <a:cs typeface="Arial" panose="020B0604020202020204" pitchFamily="34" charset="0"/>
              </a:rPr>
              <a:t>If the minor is a Dependent or Ward of the Court, voluntary admission is less of an option and involuntary detention per WIC 5585.50 is appropriate in most cases</a:t>
            </a:r>
            <a:endParaRPr lang="en-US" b="1"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normAutofit/>
          </a:bodyPr>
          <a:lstStyle/>
          <a:p>
            <a:r>
              <a:rPr lang="en-US" dirty="0">
                <a:cs typeface="Arial" panose="020B0604020202020204" pitchFamily="34" charset="0"/>
              </a:rPr>
              <a:t>Voluntary Hospitalization</a:t>
            </a:r>
          </a:p>
        </p:txBody>
      </p:sp>
    </p:spTree>
    <p:extLst>
      <p:ext uri="{BB962C8B-B14F-4D97-AF65-F5344CB8AC3E}">
        <p14:creationId xmlns:p14="http://schemas.microsoft.com/office/powerpoint/2010/main" val="16931400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09600" y="990600"/>
            <a:ext cx="11487807" cy="4991100"/>
          </a:xfrm>
        </p:spPr>
        <p:txBody>
          <a:bodyPr>
            <a:normAutofit/>
          </a:bodyPr>
          <a:lstStyle/>
          <a:p>
            <a:pPr marL="0" indent="0">
              <a:lnSpc>
                <a:spcPct val="100000"/>
              </a:lnSpc>
              <a:buNone/>
            </a:pPr>
            <a:r>
              <a:rPr lang="en-US" b="1" dirty="0">
                <a:latin typeface="Arial" panose="020B0604020202020204" pitchFamily="34" charset="0"/>
                <a:cs typeface="Arial" panose="020B0604020202020204" pitchFamily="34" charset="0"/>
              </a:rPr>
              <a:t>THIS IS NOT A 5250 HEARING!!</a:t>
            </a:r>
          </a:p>
          <a:p>
            <a:pPr marL="0" indent="0">
              <a:lnSpc>
                <a:spcPct val="100000"/>
              </a:lnSpc>
              <a:buNone/>
            </a:pPr>
            <a:r>
              <a:rPr lang="en-US" dirty="0">
                <a:solidFill>
                  <a:srgbClr val="0070C0"/>
                </a:solidFill>
                <a:latin typeface="Arial" panose="020B0604020202020204" pitchFamily="34" charset="0"/>
                <a:cs typeface="Arial" panose="020B0604020202020204" pitchFamily="34" charset="0"/>
              </a:rPr>
              <a:t>A Roger S. Hearing is a pre-commitment hearing provided in a public psychiatric facility:</a:t>
            </a:r>
          </a:p>
          <a:p>
            <a:pPr lvl="1">
              <a:lnSpc>
                <a:spcPct val="100000"/>
              </a:lnSpc>
            </a:pPr>
            <a:r>
              <a:rPr lang="en-US" dirty="0">
                <a:latin typeface="Arial" panose="020B0604020202020204" pitchFamily="34" charset="0"/>
                <a:cs typeface="Arial" panose="020B0604020202020204" pitchFamily="34" charset="0"/>
              </a:rPr>
              <a:t>Hearing is for minors over the ages 14-17</a:t>
            </a:r>
          </a:p>
          <a:p>
            <a:pPr lvl="1">
              <a:lnSpc>
                <a:spcPct val="100000"/>
              </a:lnSpc>
            </a:pPr>
            <a:r>
              <a:rPr lang="en-US" dirty="0">
                <a:latin typeface="Arial" panose="020B0604020202020204" pitchFamily="34" charset="0"/>
                <a:cs typeface="Arial" panose="020B0604020202020204" pitchFamily="34" charset="0"/>
              </a:rPr>
              <a:t>Automatically scheduled when a minor is “voluntarily” admitted by parent</a:t>
            </a:r>
          </a:p>
          <a:p>
            <a:pPr lvl="1">
              <a:lnSpc>
                <a:spcPct val="100000"/>
              </a:lnSpc>
            </a:pPr>
            <a:r>
              <a:rPr lang="en-US" dirty="0">
                <a:latin typeface="Arial" panose="020B0604020202020204" pitchFamily="34" charset="0"/>
                <a:cs typeface="Arial" panose="020B0604020202020204" pitchFamily="34" charset="0"/>
              </a:rPr>
              <a:t>Minor patient must be given notice and information about the hearing</a:t>
            </a:r>
          </a:p>
          <a:p>
            <a:pPr lvl="1">
              <a:lnSpc>
                <a:spcPct val="100000"/>
              </a:lnSpc>
            </a:pPr>
            <a:r>
              <a:rPr lang="en-US" dirty="0">
                <a:latin typeface="Arial" panose="020B0604020202020204" pitchFamily="34" charset="0"/>
                <a:cs typeface="Arial" panose="020B0604020202020204" pitchFamily="34" charset="0"/>
              </a:rPr>
              <a:t>The hearing is a private, informal meeting held at the facility within five days</a:t>
            </a:r>
            <a:r>
              <a:rPr lang="en-US" dirty="0">
                <a:solidFill>
                  <a:srgbClr val="0070C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after minor is signed in voluntary by parent or legal guardian</a:t>
            </a:r>
          </a:p>
          <a:p>
            <a:pPr lvl="1">
              <a:lnSpc>
                <a:spcPct val="100000"/>
              </a:lnSpc>
            </a:pPr>
            <a:r>
              <a:rPr lang="en-US" dirty="0">
                <a:latin typeface="Arial" panose="020B0604020202020204" pitchFamily="34" charset="0"/>
                <a:cs typeface="Arial" panose="020B0604020202020204" pitchFamily="34" charset="0"/>
              </a:rPr>
              <a:t>Hearing must be before a judge or administrative officer of the court</a:t>
            </a:r>
          </a:p>
          <a:p>
            <a:pPr lvl="1">
              <a:lnSpc>
                <a:spcPct val="100000"/>
              </a:lnSpc>
            </a:pPr>
            <a:r>
              <a:rPr lang="en-US" dirty="0">
                <a:latin typeface="Arial" panose="020B0604020202020204" pitchFamily="34" charset="0"/>
                <a:cs typeface="Arial" panose="020B0604020202020204" pitchFamily="34" charset="0"/>
              </a:rPr>
              <a:t>Minor has a right to counsel</a:t>
            </a:r>
          </a:p>
          <a:p>
            <a:pPr lvl="1">
              <a:lnSpc>
                <a:spcPct val="100000"/>
              </a:lnSpc>
            </a:pPr>
            <a:r>
              <a:rPr lang="en-US" dirty="0">
                <a:latin typeface="Arial" panose="020B0604020202020204" pitchFamily="34" charset="0"/>
                <a:cs typeface="Arial" panose="020B0604020202020204" pitchFamily="34" charset="0"/>
              </a:rPr>
              <a:t>Hearing may be waived only by the minor </a:t>
            </a:r>
          </a:p>
          <a:p>
            <a:pPr lvl="1">
              <a:lnSpc>
                <a:spcPct val="100000"/>
              </a:lnSpc>
            </a:pPr>
            <a:r>
              <a:rPr lang="en-US" dirty="0">
                <a:latin typeface="Arial" panose="020B0604020202020204" pitchFamily="34" charset="0"/>
                <a:cs typeface="Arial" panose="020B0604020202020204" pitchFamily="34" charset="0"/>
              </a:rPr>
              <a:t>Minors due process rights cannot</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be waived by a parent or guardian</a:t>
            </a:r>
            <a:endParaRPr lang="en-US" dirty="0">
              <a:latin typeface="Minion Pro Cond" panose="02040706060306020203" pitchFamily="18" charset="0"/>
            </a:endParaRPr>
          </a:p>
          <a:p>
            <a:pPr marL="0" indent="0">
              <a:buNone/>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p:txBody>
      </p:sp>
      <p:sp>
        <p:nvSpPr>
          <p:cNvPr id="3" name="Title 2"/>
          <p:cNvSpPr>
            <a:spLocks noGrp="1"/>
          </p:cNvSpPr>
          <p:nvPr>
            <p:ph type="title"/>
          </p:nvPr>
        </p:nvSpPr>
        <p:spPr/>
        <p:txBody>
          <a:bodyPr/>
          <a:lstStyle/>
          <a:p>
            <a:r>
              <a:rPr lang="en-US" dirty="0">
                <a:cs typeface="Arial" panose="020B0604020202020204" pitchFamily="34" charset="0"/>
              </a:rPr>
              <a:t>What is a Roger S. Hearing</a:t>
            </a:r>
            <a:endParaRPr lang="en-US" dirty="0"/>
          </a:p>
        </p:txBody>
      </p:sp>
    </p:spTree>
    <p:extLst>
      <p:ext uri="{BB962C8B-B14F-4D97-AF65-F5344CB8AC3E}">
        <p14:creationId xmlns:p14="http://schemas.microsoft.com/office/powerpoint/2010/main" val="3661491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cs typeface="Arial" panose="020B0604020202020204" pitchFamily="34" charset="0"/>
              </a:rPr>
              <a:t>Mission Statement for Patients’ Rights</a:t>
            </a:r>
            <a:endParaRPr lang="en-US" dirty="0"/>
          </a:p>
        </p:txBody>
      </p:sp>
      <p:sp>
        <p:nvSpPr>
          <p:cNvPr id="4" name="Text Placeholder 1"/>
          <p:cNvSpPr>
            <a:spLocks noGrp="1"/>
          </p:cNvSpPr>
          <p:nvPr>
            <p:ph type="body" sz="quarter" idx="13"/>
          </p:nvPr>
        </p:nvSpPr>
        <p:spPr>
          <a:xfrm>
            <a:off x="1076631" y="1312914"/>
            <a:ext cx="9797845" cy="4381500"/>
          </a:xfrm>
        </p:spPr>
        <p:txBody>
          <a:bodyPr>
            <a:normAutofit/>
          </a:bodyPr>
          <a:lstStyle/>
          <a:p>
            <a:pPr marL="0" indent="0" algn="just">
              <a:spcBef>
                <a:spcPts val="600"/>
              </a:spcBef>
              <a:spcAft>
                <a:spcPts val="600"/>
              </a:spcAft>
              <a:buNone/>
            </a:pPr>
            <a:r>
              <a:rPr lang="en-US" dirty="0">
                <a:solidFill>
                  <a:srgbClr val="0070C0"/>
                </a:solidFill>
                <a:latin typeface="Arial" panose="020B0604020202020204" pitchFamily="34" charset="0"/>
                <a:cs typeface="Arial" panose="020B0604020202020204" pitchFamily="34" charset="0"/>
              </a:rPr>
              <a:t>Our mission and function for San Bernardino County Patients’ Rights Advocates is to protect the legal, civil and human rights of </a:t>
            </a:r>
            <a:r>
              <a:rPr lang="en-US" b="1" dirty="0">
                <a:solidFill>
                  <a:srgbClr val="0070C0"/>
                </a:solidFill>
                <a:latin typeface="Arial" panose="020B0604020202020204" pitchFamily="34" charset="0"/>
                <a:cs typeface="Arial" panose="020B0604020202020204" pitchFamily="34" charset="0"/>
              </a:rPr>
              <a:t>all </a:t>
            </a:r>
            <a:r>
              <a:rPr lang="en-US" dirty="0">
                <a:solidFill>
                  <a:srgbClr val="0070C0"/>
                </a:solidFill>
                <a:latin typeface="Arial" panose="020B0604020202020204" pitchFamily="34" charset="0"/>
                <a:cs typeface="Arial" panose="020B0604020202020204" pitchFamily="34" charset="0"/>
              </a:rPr>
              <a:t>behavioral health consumers in our County. </a:t>
            </a:r>
            <a:r>
              <a:rPr lang="en-US" dirty="0">
                <a:latin typeface="Arial" panose="020B0604020202020204" pitchFamily="34" charset="0"/>
                <a:cs typeface="Arial" panose="020B0604020202020204" pitchFamily="34" charset="0"/>
              </a:rPr>
              <a:t> </a:t>
            </a:r>
          </a:p>
          <a:p>
            <a:pPr marL="0" indent="0">
              <a:spcBef>
                <a:spcPts val="600"/>
              </a:spcBef>
              <a:spcAft>
                <a:spcPts val="600"/>
              </a:spcAft>
              <a:buNone/>
            </a:pPr>
            <a:endParaRPr lang="en-US" b="1" dirty="0">
              <a:solidFill>
                <a:srgbClr val="0070C0"/>
              </a:solidFill>
              <a:latin typeface="Arial" panose="020B0604020202020204" pitchFamily="34" charset="0"/>
              <a:cs typeface="Arial" panose="020B0604020202020204" pitchFamily="34" charset="0"/>
            </a:endParaRPr>
          </a:p>
          <a:p>
            <a:pPr marL="0" indent="0">
              <a:spcBef>
                <a:spcPts val="600"/>
              </a:spcBef>
              <a:spcAft>
                <a:spcPts val="600"/>
              </a:spcAft>
              <a:buNone/>
            </a:pPr>
            <a:r>
              <a:rPr lang="en-US" dirty="0">
                <a:solidFill>
                  <a:srgbClr val="0070C0"/>
                </a:solidFill>
                <a:latin typeface="Arial" panose="020B0604020202020204" pitchFamily="34" charset="0"/>
                <a:cs typeface="Arial" panose="020B0604020202020204" pitchFamily="34" charset="0"/>
              </a:rPr>
              <a:t>Our goal is achieved by:</a:t>
            </a:r>
          </a:p>
          <a:p>
            <a:pPr lvl="1">
              <a:spcBef>
                <a:spcPts val="600"/>
              </a:spcBef>
              <a:spcAft>
                <a:spcPts val="600"/>
              </a:spcAft>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Supporting the patients’ expressed needs</a:t>
            </a:r>
          </a:p>
          <a:p>
            <a:pPr lvl="1">
              <a:spcBef>
                <a:spcPts val="600"/>
              </a:spcBef>
              <a:spcAft>
                <a:spcPts val="600"/>
              </a:spcAft>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Rigorous monitoring of our LPS Facilities and Locked Residential Facilities </a:t>
            </a:r>
          </a:p>
          <a:p>
            <a:pPr lvl="1">
              <a:spcBef>
                <a:spcPts val="600"/>
              </a:spcBef>
              <a:spcAft>
                <a:spcPts val="600"/>
              </a:spcAft>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Providing Patients’ Rights training to behavioral health providers </a:t>
            </a:r>
          </a:p>
          <a:p>
            <a:pPr lvl="1">
              <a:spcBef>
                <a:spcPts val="600"/>
              </a:spcBef>
              <a:spcAft>
                <a:spcPts val="600"/>
              </a:spcAft>
              <a:buClr>
                <a:srgbClr val="CF9F24"/>
              </a:buClr>
              <a:buFont typeface="Wingdings" panose="05000000000000000000" pitchFamily="2" charset="2"/>
              <a:buChar char="§"/>
            </a:pPr>
            <a:r>
              <a:rPr lang="en-US" dirty="0">
                <a:latin typeface="Arial" panose="020B0604020202020204" pitchFamily="34" charset="0"/>
                <a:cs typeface="Arial" panose="020B0604020202020204" pitchFamily="34" charset="0"/>
              </a:rPr>
              <a:t>Advocating and promoting the treatment of patients with dignity and respect</a:t>
            </a:r>
          </a:p>
        </p:txBody>
      </p:sp>
    </p:spTree>
    <p:extLst>
      <p:ext uri="{BB962C8B-B14F-4D97-AF65-F5344CB8AC3E}">
        <p14:creationId xmlns:p14="http://schemas.microsoft.com/office/powerpoint/2010/main" val="33864555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282677" y="5094631"/>
            <a:ext cx="11626645" cy="823415"/>
          </a:xfrm>
        </p:spPr>
        <p:txBody>
          <a:bodyPr>
            <a:normAutofit/>
          </a:bodyPr>
          <a:lstStyle/>
          <a:p>
            <a:pPr marL="0" indent="0" algn="just">
              <a:buNone/>
            </a:pPr>
            <a:r>
              <a:rPr lang="en-US" sz="2000" b="1" i="1" dirty="0"/>
              <a:t>Our job is to create a county in which those who reside and invest can prosper and achieve well-being.</a:t>
            </a:r>
            <a:endParaRPr lang="en-US" sz="2000" dirty="0"/>
          </a:p>
          <a:p>
            <a:pPr marL="0" indent="0" algn="just">
              <a:buNone/>
            </a:pPr>
            <a:r>
              <a:rPr lang="en-US" sz="2000" b="1" i="1" dirty="0">
                <a:hlinkClick r:id="rId2"/>
              </a:rPr>
              <a:t>www.SBCounty.gov</a:t>
            </a:r>
            <a:r>
              <a:rPr lang="en-US" sz="2000" b="1" i="1" dirty="0">
                <a:solidFill>
                  <a:schemeClr val="accent1"/>
                </a:solidFill>
              </a:rPr>
              <a:t>.</a:t>
            </a:r>
            <a:endParaRPr lang="en-US" sz="2000" dirty="0">
              <a:solidFill>
                <a:schemeClr val="accent1"/>
              </a:solidFill>
            </a:endParaRPr>
          </a:p>
        </p:txBody>
      </p:sp>
      <p:sp>
        <p:nvSpPr>
          <p:cNvPr id="3" name="Title 2"/>
          <p:cNvSpPr>
            <a:spLocks noGrp="1"/>
          </p:cNvSpPr>
          <p:nvPr>
            <p:ph type="title"/>
          </p:nvPr>
        </p:nvSpPr>
        <p:spPr/>
        <p:txBody>
          <a:bodyPr/>
          <a:lstStyle/>
          <a:p>
            <a:r>
              <a:rPr lang="en-US" dirty="0"/>
              <a:t>CONTACT PATIENTS’ RIGHTS FOR TECHNICAL ASSISTANCE</a:t>
            </a:r>
          </a:p>
        </p:txBody>
      </p:sp>
      <p:pic>
        <p:nvPicPr>
          <p:cNvPr id="13" name="Picture 12" descr="SBCounty Logo">
            <a:hlinkClick r:id="rId2"/>
            <a:extLst>
              <a:ext uri="{FF2B5EF4-FFF2-40B4-BE49-F238E27FC236}">
                <a16:creationId xmlns:a16="http://schemas.microsoft.com/office/drawing/2014/main" id="{80B6D584-752E-41E6-A020-37E18EFC003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11394" y="3530471"/>
            <a:ext cx="2800655" cy="1466632"/>
          </a:xfrm>
          <a:prstGeom prst="rect">
            <a:avLst/>
          </a:prstGeom>
          <a:noFill/>
          <a:ln>
            <a:noFill/>
          </a:ln>
        </p:spPr>
      </p:pic>
      <p:sp>
        <p:nvSpPr>
          <p:cNvPr id="4" name="TextBox 3">
            <a:extLst>
              <a:ext uri="{FF2B5EF4-FFF2-40B4-BE49-F238E27FC236}">
                <a16:creationId xmlns:a16="http://schemas.microsoft.com/office/drawing/2014/main" id="{302E6D69-A584-4D7F-B7FA-6A8F8FE3292A}"/>
              </a:ext>
            </a:extLst>
          </p:cNvPr>
          <p:cNvSpPr txBox="1"/>
          <p:nvPr/>
        </p:nvSpPr>
        <p:spPr>
          <a:xfrm>
            <a:off x="211394" y="990600"/>
            <a:ext cx="3726426" cy="2492990"/>
          </a:xfrm>
          <a:prstGeom prst="rect">
            <a:avLst/>
          </a:prstGeom>
          <a:noFill/>
        </p:spPr>
        <p:txBody>
          <a:bodyPr wrap="square" rtlCol="0">
            <a:spAutoFit/>
          </a:bodyPr>
          <a:lstStyle/>
          <a:p>
            <a:r>
              <a:rPr lang="en-US" sz="2600" b="1" dirty="0">
                <a:solidFill>
                  <a:srgbClr val="0070C0"/>
                </a:solidFill>
                <a:latin typeface="Times New Roman" panose="02020603050405020304" pitchFamily="18" charset="0"/>
                <a:cs typeface="Times New Roman" panose="02020603050405020304" pitchFamily="18" charset="0"/>
              </a:rPr>
              <a:t>San Bernardino County</a:t>
            </a:r>
            <a:endParaRPr lang="en-US" sz="2600" dirty="0">
              <a:solidFill>
                <a:srgbClr val="0070C0"/>
              </a:solidFill>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Behavioral Health</a:t>
            </a:r>
            <a:br>
              <a:rPr lang="en-US" dirty="0">
                <a:latin typeface="Times New Roman" panose="02020603050405020304" pitchFamily="18" charset="0"/>
                <a:cs typeface="Times New Roman" panose="02020603050405020304" pitchFamily="18" charset="0"/>
              </a:rPr>
            </a:br>
            <a:r>
              <a:rPr lang="en-US" sz="2000" b="1" i="1" dirty="0">
                <a:solidFill>
                  <a:srgbClr val="0070C0"/>
                </a:solidFill>
                <a:latin typeface="Times New Roman" panose="02020603050405020304" pitchFamily="18" charset="0"/>
                <a:cs typeface="Times New Roman" panose="02020603050405020304" pitchFamily="18" charset="0"/>
              </a:rPr>
              <a:t>Patients’ Rights Office</a:t>
            </a:r>
          </a:p>
          <a:p>
            <a:r>
              <a:rPr lang="en-US" dirty="0">
                <a:latin typeface="Times New Roman" panose="02020603050405020304" pitchFamily="18" charset="0"/>
                <a:cs typeface="Times New Roman" panose="02020603050405020304" pitchFamily="18" charset="0"/>
              </a:rPr>
              <a:t>850 E. Foothill Blvd.</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Rialto, CA 92376</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Phone: 909-421-4657</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Toll Free: 800-440-2391</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Fax: 909-421-9258</a:t>
            </a:r>
          </a:p>
        </p:txBody>
      </p:sp>
    </p:spTree>
    <p:extLst>
      <p:ext uri="{BB962C8B-B14F-4D97-AF65-F5344CB8AC3E}">
        <p14:creationId xmlns:p14="http://schemas.microsoft.com/office/powerpoint/2010/main" val="36577871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57654" y="1048407"/>
            <a:ext cx="12034345" cy="5029200"/>
          </a:xfrm>
        </p:spPr>
        <p:txBody>
          <a:bodyPr>
            <a:normAutofit/>
          </a:bodyPr>
          <a:lstStyle/>
          <a:p>
            <a:r>
              <a:rPr lang="en-US" sz="1000" dirty="0">
                <a:latin typeface="Arial" panose="020B0604020202020204" pitchFamily="34" charset="0"/>
                <a:cs typeface="Arial" panose="020B0604020202020204" pitchFamily="34" charset="0"/>
              </a:rPr>
              <a:t>Receive and maintain quarterly reports of denial of patients’ rights from mental health facilities submitted in accordance with </a:t>
            </a:r>
            <a:r>
              <a:rPr lang="en-US" sz="1000" b="1" dirty="0">
                <a:latin typeface="Arial" panose="020B0604020202020204" pitchFamily="34" charset="0"/>
                <a:cs typeface="Arial" panose="020B0604020202020204" pitchFamily="34" charset="0"/>
              </a:rPr>
              <a:t>Title 9 CCR Section 866</a:t>
            </a:r>
          </a:p>
          <a:p>
            <a:r>
              <a:rPr lang="en-US" sz="1000" dirty="0">
                <a:latin typeface="Arial" panose="020B0604020202020204" pitchFamily="34" charset="0"/>
                <a:cs typeface="Arial" panose="020B0604020202020204" pitchFamily="34" charset="0"/>
              </a:rPr>
              <a:t>Receive &amp; investigate complaints from concerning patients about violations or abuse of their rights </a:t>
            </a:r>
            <a:r>
              <a:rPr lang="en-US" sz="1000" b="1" dirty="0">
                <a:latin typeface="Arial" panose="020B0604020202020204" pitchFamily="34" charset="0"/>
                <a:cs typeface="Arial" panose="020B0604020202020204" pitchFamily="34" charset="0"/>
              </a:rPr>
              <a:t>(WIC Section 5520 [a], Title 9 CCR Section 863.2)</a:t>
            </a:r>
          </a:p>
          <a:p>
            <a:r>
              <a:rPr lang="en-US" sz="1000" dirty="0">
                <a:latin typeface="Arial" panose="020B0604020202020204" pitchFamily="34" charset="0"/>
                <a:cs typeface="Arial" panose="020B0604020202020204" pitchFamily="34" charset="0"/>
              </a:rPr>
              <a:t>Protect mentally disordered persons &amp; developmentally disabled persons from criminal acts </a:t>
            </a:r>
            <a:r>
              <a:rPr lang="en-US" sz="1000" b="1" dirty="0">
                <a:latin typeface="Arial" panose="020B0604020202020204" pitchFamily="34" charset="0"/>
                <a:cs typeface="Arial" panose="020B0604020202020204" pitchFamily="34" charset="0"/>
              </a:rPr>
              <a:t>(WIC Section 5001 [g])</a:t>
            </a:r>
          </a:p>
          <a:p>
            <a:r>
              <a:rPr lang="en-US" sz="1000" dirty="0">
                <a:latin typeface="Arial" panose="020B0604020202020204" pitchFamily="34" charset="0"/>
                <a:cs typeface="Arial" panose="020B0604020202020204" pitchFamily="34" charset="0"/>
              </a:rPr>
              <a:t>Space to interview patient in privacy </a:t>
            </a:r>
            <a:r>
              <a:rPr lang="en-US" sz="1000" b="1" dirty="0">
                <a:latin typeface="Arial" panose="020B0604020202020204" pitchFamily="34" charset="0"/>
                <a:cs typeface="Arial" panose="020B0604020202020204" pitchFamily="34" charset="0"/>
              </a:rPr>
              <a:t>(WIC Section 5530 [c])</a:t>
            </a:r>
          </a:p>
          <a:p>
            <a:r>
              <a:rPr lang="en-US" sz="1000" dirty="0">
                <a:latin typeface="Arial" panose="020B0604020202020204" pitchFamily="34" charset="0"/>
                <a:cs typeface="Arial" panose="020B0604020202020204" pitchFamily="34" charset="0"/>
              </a:rPr>
              <a:t>To inspect &amp; copy patient records. Authorization by patient or guardian ad litem  or conservator </a:t>
            </a:r>
            <a:r>
              <a:rPr lang="en-US" sz="1000" b="1" dirty="0">
                <a:latin typeface="Arial" panose="020B0604020202020204" pitchFamily="34" charset="0"/>
                <a:cs typeface="Arial" panose="020B0604020202020204" pitchFamily="34" charset="0"/>
              </a:rPr>
              <a:t>(WIC Section 5541)</a:t>
            </a:r>
          </a:p>
          <a:p>
            <a:r>
              <a:rPr lang="en-US" sz="1000" b="1" dirty="0">
                <a:latin typeface="Arial" panose="020B0604020202020204" pitchFamily="34" charset="0"/>
                <a:cs typeface="Arial" panose="020B0604020202020204" pitchFamily="34" charset="0"/>
              </a:rPr>
              <a:t>WIC Sections 5325 and 5325.1 </a:t>
            </a:r>
            <a:r>
              <a:rPr lang="en-US" sz="1000" dirty="0">
                <a:latin typeface="Arial" panose="020B0604020202020204" pitchFamily="34" charset="0"/>
                <a:cs typeface="Arial" panose="020B0604020202020204" pitchFamily="34" charset="0"/>
              </a:rPr>
              <a:t>are two categories: Right  that are non-deniable and rights that are subject to denial </a:t>
            </a:r>
          </a:p>
          <a:p>
            <a:r>
              <a:rPr lang="en-US" sz="1000" b="1" dirty="0">
                <a:latin typeface="Arial" panose="020B0604020202020204" pitchFamily="34" charset="0"/>
                <a:cs typeface="Arial" panose="020B0604020202020204" pitchFamily="34" charset="0"/>
              </a:rPr>
              <a:t>Title 22 CCR Section 73523</a:t>
            </a:r>
            <a:r>
              <a:rPr lang="en-US" sz="1000" dirty="0">
                <a:latin typeface="Arial" panose="020B0604020202020204" pitchFamily="34" charset="0"/>
                <a:cs typeface="Arial" panose="020B0604020202020204" pitchFamily="34" charset="0"/>
              </a:rPr>
              <a:t>: individuals are to be fully informed at the time of admission  &amp; during their stay of P.R and rules and regulations governing individual conduct </a:t>
            </a:r>
          </a:p>
          <a:p>
            <a:r>
              <a:rPr lang="en-US" sz="1000" dirty="0">
                <a:latin typeface="Arial" panose="020B0604020202020204" pitchFamily="34" charset="0"/>
                <a:cs typeface="Arial" panose="020B0604020202020204" pitchFamily="34" charset="0"/>
              </a:rPr>
              <a:t>Notification of Rights: individuals must be notified of their rights with documentation placed in the patient’s record with in 24 hours of admission Title </a:t>
            </a:r>
            <a:r>
              <a:rPr lang="en-US" sz="1000" b="1" dirty="0">
                <a:latin typeface="Arial" panose="020B0604020202020204" pitchFamily="34" charset="0"/>
                <a:cs typeface="Arial" panose="020B0604020202020204" pitchFamily="34" charset="0"/>
              </a:rPr>
              <a:t>9 CCR Section 862</a:t>
            </a:r>
          </a:p>
          <a:p>
            <a:r>
              <a:rPr lang="en-US" sz="1000" dirty="0">
                <a:latin typeface="Arial" panose="020B0604020202020204" pitchFamily="34" charset="0"/>
                <a:cs typeface="Arial" panose="020B0604020202020204" pitchFamily="34" charset="0"/>
              </a:rPr>
              <a:t>Client have statutory right to see &amp; receive services of P.R advocate who has no direct or indirect clinical or administrative responsibility for person receiving mental health services </a:t>
            </a:r>
            <a:r>
              <a:rPr lang="en-US" sz="1000" b="1" dirty="0">
                <a:latin typeface="Arial" panose="020B0604020202020204" pitchFamily="34" charset="0"/>
                <a:cs typeface="Arial" panose="020B0604020202020204" pitchFamily="34" charset="0"/>
              </a:rPr>
              <a:t>(WIC Section 5325 [h])</a:t>
            </a:r>
          </a:p>
          <a:p>
            <a:r>
              <a:rPr lang="en-US" sz="1000" dirty="0">
                <a:latin typeface="Arial" panose="020B0604020202020204" pitchFamily="34" charset="0"/>
                <a:cs typeface="Arial" panose="020B0604020202020204" pitchFamily="34" charset="0"/>
              </a:rPr>
              <a:t>Right to least restrictive treatment </a:t>
            </a:r>
            <a:r>
              <a:rPr lang="en-US" sz="1000" b="1" dirty="0">
                <a:latin typeface="Arial" panose="020B0604020202020204" pitchFamily="34" charset="0"/>
                <a:cs typeface="Arial" panose="020B0604020202020204" pitchFamily="34" charset="0"/>
              </a:rPr>
              <a:t>(WIC Section 5325.1)</a:t>
            </a:r>
          </a:p>
          <a:p>
            <a:r>
              <a:rPr lang="en-US" sz="1000" dirty="0">
                <a:latin typeface="Arial" panose="020B0604020202020204" pitchFamily="34" charset="0"/>
                <a:cs typeface="Arial" panose="020B0604020202020204" pitchFamily="34" charset="0"/>
              </a:rPr>
              <a:t>Monitor mental health facilities, services &amp; programs for compliance with patients rights laws, regulations &amp; policies </a:t>
            </a:r>
            <a:r>
              <a:rPr lang="en-US" sz="1000" b="1" dirty="0">
                <a:latin typeface="Arial" panose="020B0604020202020204" pitchFamily="34" charset="0"/>
                <a:cs typeface="Arial" panose="020B0604020202020204" pitchFamily="34" charset="0"/>
              </a:rPr>
              <a:t>(WIC Sections 5520[a], Title 9 CCR Section 863.2)</a:t>
            </a:r>
          </a:p>
          <a:p>
            <a:r>
              <a:rPr lang="en-US" sz="1000" dirty="0">
                <a:latin typeface="Arial" panose="020B0604020202020204" pitchFamily="34" charset="0"/>
                <a:cs typeface="Arial" panose="020B0604020202020204" pitchFamily="34" charset="0"/>
              </a:rPr>
              <a:t>Emergencies: Allows for administration of medication only to the degree for the duration, needed to address the emergency and addressed in the least restrictive manner. This means administering smaller rather than larger dosage amounts and </a:t>
            </a:r>
            <a:r>
              <a:rPr lang="en-US" sz="1000" u="sng" dirty="0">
                <a:latin typeface="Arial" panose="020B0604020202020204" pitchFamily="34" charset="0"/>
                <a:cs typeface="Arial" panose="020B0604020202020204" pitchFamily="34" charset="0"/>
              </a:rPr>
              <a:t>only shorter acting medications </a:t>
            </a:r>
            <a:r>
              <a:rPr lang="en-US" sz="1000" b="1" dirty="0">
                <a:latin typeface="Arial" panose="020B0604020202020204" pitchFamily="34" charset="0"/>
                <a:cs typeface="Arial" panose="020B0604020202020204" pitchFamily="34" charset="0"/>
              </a:rPr>
              <a:t>(Title 9 CCR Section 853)</a:t>
            </a:r>
          </a:p>
          <a:p>
            <a:r>
              <a:rPr lang="en-US" sz="1000" dirty="0">
                <a:latin typeface="Arial" panose="020B0604020202020204" pitchFamily="34" charset="0"/>
                <a:cs typeface="Arial" panose="020B0604020202020204" pitchFamily="34" charset="0"/>
              </a:rPr>
              <a:t>Antipsychotic Medications defined as any drug customarily prescribed for treatment of symptoms of psychoses and other severe mental and emotional disorder </a:t>
            </a:r>
            <a:r>
              <a:rPr lang="en-US" sz="1000" b="1" dirty="0">
                <a:latin typeface="Arial" panose="020B0604020202020204" pitchFamily="34" charset="0"/>
                <a:cs typeface="Arial" panose="020B0604020202020204" pitchFamily="34" charset="0"/>
              </a:rPr>
              <a:t>(WIC Section 5008(I), Title 9 CCR Section 856)</a:t>
            </a:r>
          </a:p>
          <a:p>
            <a:r>
              <a:rPr lang="en-US" sz="1000" b="1" dirty="0">
                <a:latin typeface="Arial" panose="020B0604020202020204" pitchFamily="34" charset="0"/>
                <a:cs typeface="Arial" panose="020B0604020202020204" pitchFamily="34" charset="0"/>
              </a:rPr>
              <a:t>Legal Standard for Voluntary Patients Status: </a:t>
            </a:r>
            <a:r>
              <a:rPr lang="en-US" sz="1000" dirty="0">
                <a:latin typeface="Arial" panose="020B0604020202020204" pitchFamily="34" charset="0"/>
                <a:cs typeface="Arial" panose="020B0604020202020204" pitchFamily="34" charset="0"/>
              </a:rPr>
              <a:t>It is necessary that facility make initial determination of the appropriateness of voluntariness and determination must also be evaluated on a continuing basis </a:t>
            </a:r>
            <a:r>
              <a:rPr lang="en-US" sz="1000" b="1" dirty="0">
                <a:latin typeface="Arial" panose="020B0604020202020204" pitchFamily="34" charset="0"/>
                <a:cs typeface="Arial" panose="020B0604020202020204" pitchFamily="34" charset="0"/>
              </a:rPr>
              <a:t>(WIC Sections 5003, 5150 (c) )</a:t>
            </a:r>
          </a:p>
          <a:p>
            <a:r>
              <a:rPr lang="en-US" sz="1000" dirty="0">
                <a:latin typeface="Arial" panose="020B0604020202020204" pitchFamily="34" charset="0"/>
                <a:cs typeface="Arial" panose="020B0604020202020204" pitchFamily="34" charset="0"/>
              </a:rPr>
              <a:t>Facility has an affirmative obligation to inform a voluntary patient of the right to be discharged on his/her won choice &amp; information must be given at time of admission </a:t>
            </a:r>
            <a:r>
              <a:rPr lang="en-US" sz="1000" b="1" dirty="0">
                <a:latin typeface="Arial" panose="020B0604020202020204" pitchFamily="34" charset="0"/>
                <a:cs typeface="Arial" panose="020B0604020202020204" pitchFamily="34" charset="0"/>
              </a:rPr>
              <a:t>Title 9, CCR Section 865 </a:t>
            </a:r>
          </a:p>
          <a:p>
            <a:r>
              <a:rPr lang="en-US" sz="1000" dirty="0">
                <a:latin typeface="Arial" panose="020B0604020202020204" pitchFamily="34" charset="0"/>
                <a:cs typeface="Arial" panose="020B0604020202020204" pitchFamily="34" charset="0"/>
              </a:rPr>
              <a:t>Certification Review Hearing</a:t>
            </a:r>
            <a:r>
              <a:rPr lang="en-US" sz="1000" b="1" dirty="0">
                <a:latin typeface="Arial" panose="020B0604020202020204" pitchFamily="34" charset="0"/>
                <a:cs typeface="Arial" panose="020B0604020202020204" pitchFamily="34" charset="0"/>
              </a:rPr>
              <a:t>: (WIC Sections 5256.1, 5256.4)</a:t>
            </a:r>
          </a:p>
          <a:p>
            <a:r>
              <a:rPr lang="en-US" sz="1000" dirty="0">
                <a:latin typeface="Arial" panose="020B0604020202020204" pitchFamily="34" charset="0"/>
                <a:cs typeface="Arial" panose="020B0604020202020204" pitchFamily="34" charset="0"/>
              </a:rPr>
              <a:t>Conservatee’s Rights:  Patients Rights Advocacy services may not be waived or denied by the conservator (WIC Section 5324 (</a:t>
            </a:r>
            <a:r>
              <a:rPr lang="en-US" sz="1000" dirty="0" err="1">
                <a:latin typeface="Arial" panose="020B0604020202020204" pitchFamily="34" charset="0"/>
                <a:cs typeface="Arial" panose="020B0604020202020204" pitchFamily="34" charset="0"/>
              </a:rPr>
              <a:t>i</a:t>
            </a:r>
            <a:r>
              <a:rPr lang="en-US" sz="1000" dirty="0">
                <a:latin typeface="Arial" panose="020B0604020202020204" pitchFamily="34" charset="0"/>
                <a:cs typeface="Arial" panose="020B0604020202020204" pitchFamily="34" charset="0"/>
              </a:rPr>
              <a:t>) )</a:t>
            </a:r>
          </a:p>
        </p:txBody>
      </p:sp>
      <p:sp>
        <p:nvSpPr>
          <p:cNvPr id="3" name="Title 2"/>
          <p:cNvSpPr>
            <a:spLocks noGrp="1"/>
          </p:cNvSpPr>
          <p:nvPr>
            <p:ph type="title"/>
          </p:nvPr>
        </p:nvSpPr>
        <p:spPr>
          <a:xfrm>
            <a:off x="0" y="-152400"/>
            <a:ext cx="12192000" cy="1143000"/>
          </a:xfrm>
        </p:spPr>
        <p:txBody>
          <a:bodyPr/>
          <a:lstStyle/>
          <a:p>
            <a:pPr algn="ctr"/>
            <a:r>
              <a:rPr lang="en-US" dirty="0"/>
              <a:t>References </a:t>
            </a:r>
          </a:p>
        </p:txBody>
      </p:sp>
    </p:spTree>
    <p:extLst>
      <p:ext uri="{BB962C8B-B14F-4D97-AF65-F5344CB8AC3E}">
        <p14:creationId xmlns:p14="http://schemas.microsoft.com/office/powerpoint/2010/main" val="2162746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cs typeface="Arial" panose="020B0604020202020204" pitchFamily="34" charset="0"/>
              </a:rPr>
              <a:t>Brief History and Intent of </a:t>
            </a:r>
            <a:r>
              <a:rPr lang="en-US" dirty="0" err="1">
                <a:cs typeface="Arial" panose="020B0604020202020204" pitchFamily="34" charset="0"/>
              </a:rPr>
              <a:t>Lanterman</a:t>
            </a:r>
            <a:r>
              <a:rPr lang="en-US" dirty="0">
                <a:cs typeface="Arial" panose="020B0604020202020204" pitchFamily="34" charset="0"/>
              </a:rPr>
              <a:t>-</a:t>
            </a:r>
            <a:r>
              <a:rPr lang="en-US" dirty="0" err="1">
                <a:cs typeface="Arial" panose="020B0604020202020204" pitchFamily="34" charset="0"/>
              </a:rPr>
              <a:t>Petris</a:t>
            </a:r>
            <a:r>
              <a:rPr lang="en-US" dirty="0">
                <a:cs typeface="Arial" panose="020B0604020202020204" pitchFamily="34" charset="0"/>
              </a:rPr>
              <a:t>-Short (LPS) Act </a:t>
            </a:r>
            <a:endParaRPr lang="en-US" dirty="0"/>
          </a:p>
        </p:txBody>
      </p:sp>
      <p:sp>
        <p:nvSpPr>
          <p:cNvPr id="4" name="Text Placeholder 1"/>
          <p:cNvSpPr>
            <a:spLocks noGrp="1"/>
          </p:cNvSpPr>
          <p:nvPr>
            <p:ph type="body" sz="quarter" idx="13"/>
          </p:nvPr>
        </p:nvSpPr>
        <p:spPr>
          <a:xfrm>
            <a:off x="275302" y="990600"/>
            <a:ext cx="11916697" cy="5158530"/>
          </a:xfrm>
        </p:spPr>
        <p:txBody>
          <a:bodyPr>
            <a:normAutofit fontScale="25000" lnSpcReduction="20000"/>
          </a:bodyPr>
          <a:lstStyle/>
          <a:p>
            <a:pPr marL="0" indent="0">
              <a:lnSpc>
                <a:spcPct val="120000"/>
              </a:lnSpc>
              <a:spcBef>
                <a:spcPts val="0"/>
              </a:spcBef>
              <a:buNone/>
            </a:pPr>
            <a:r>
              <a:rPr lang="en-US" sz="9600" dirty="0">
                <a:solidFill>
                  <a:srgbClr val="0070C0"/>
                </a:solidFill>
                <a:latin typeface="Arial" panose="020B0604020202020204" pitchFamily="34" charset="0"/>
                <a:cs typeface="Arial" panose="020B0604020202020204" pitchFamily="34" charset="0"/>
              </a:rPr>
              <a:t>HISTORY:</a:t>
            </a:r>
          </a:p>
          <a:p>
            <a:pPr lvl="1">
              <a:lnSpc>
                <a:spcPct val="120000"/>
              </a:lnSpc>
              <a:spcBef>
                <a:spcPts val="0"/>
              </a:spcBef>
              <a:buFont typeface="Wingdings" panose="05000000000000000000" pitchFamily="2" charset="2"/>
              <a:buChar char="§"/>
            </a:pPr>
            <a:r>
              <a:rPr lang="en-US" sz="7200" dirty="0">
                <a:solidFill>
                  <a:srgbClr val="0070C0"/>
                </a:solidFill>
                <a:latin typeface="Arial" panose="020B0604020202020204" pitchFamily="34" charset="0"/>
                <a:cs typeface="Arial" panose="020B0604020202020204" pitchFamily="34" charset="0"/>
              </a:rPr>
              <a:t>Signed</a:t>
            </a:r>
            <a:r>
              <a:rPr lang="en-US" sz="7200" b="1" dirty="0">
                <a:latin typeface="Arial" panose="020B0604020202020204" pitchFamily="34" charset="0"/>
                <a:cs typeface="Arial" panose="020B0604020202020204" pitchFamily="34" charset="0"/>
              </a:rPr>
              <a:t> </a:t>
            </a:r>
            <a:r>
              <a:rPr lang="en-US" sz="7200" dirty="0">
                <a:latin typeface="Arial" panose="020B0604020202020204" pitchFamily="34" charset="0"/>
                <a:cs typeface="Arial" panose="020B0604020202020204" pitchFamily="34" charset="0"/>
              </a:rPr>
              <a:t>into law in 1967</a:t>
            </a:r>
          </a:p>
          <a:p>
            <a:pPr lvl="1">
              <a:lnSpc>
                <a:spcPct val="120000"/>
              </a:lnSpc>
              <a:spcBef>
                <a:spcPts val="0"/>
              </a:spcBef>
              <a:buFont typeface="Wingdings" panose="05000000000000000000" pitchFamily="2" charset="2"/>
              <a:buChar char="§"/>
            </a:pPr>
            <a:r>
              <a:rPr lang="en-US" sz="7200" dirty="0">
                <a:solidFill>
                  <a:srgbClr val="0070C0"/>
                </a:solidFill>
                <a:latin typeface="Arial" panose="020B0604020202020204" pitchFamily="34" charset="0"/>
                <a:cs typeface="Arial" panose="020B0604020202020204" pitchFamily="34" charset="0"/>
              </a:rPr>
              <a:t>Applies</a:t>
            </a:r>
            <a:r>
              <a:rPr lang="en-US" sz="7200" b="1" dirty="0">
                <a:solidFill>
                  <a:srgbClr val="0070C0"/>
                </a:solidFill>
                <a:latin typeface="Arial" panose="020B0604020202020204" pitchFamily="34" charset="0"/>
                <a:cs typeface="Arial" panose="020B0604020202020204" pitchFamily="34" charset="0"/>
              </a:rPr>
              <a:t> </a:t>
            </a:r>
            <a:r>
              <a:rPr lang="en-US" sz="7200" dirty="0">
                <a:latin typeface="Arial" panose="020B0604020202020204" pitchFamily="34" charset="0"/>
                <a:cs typeface="Arial" panose="020B0604020202020204" pitchFamily="34" charset="0"/>
              </a:rPr>
              <a:t>to mentally disordered, developmentally disabled  and mentally impaired due to chronic alcoholism</a:t>
            </a:r>
          </a:p>
          <a:p>
            <a:pPr lvl="1">
              <a:lnSpc>
                <a:spcPct val="120000"/>
              </a:lnSpc>
              <a:spcBef>
                <a:spcPts val="0"/>
              </a:spcBef>
              <a:buFont typeface="Wingdings" panose="05000000000000000000" pitchFamily="2" charset="2"/>
              <a:buChar char="§"/>
            </a:pPr>
            <a:r>
              <a:rPr lang="en-US" sz="7200" dirty="0">
                <a:solidFill>
                  <a:srgbClr val="0070C0"/>
                </a:solidFill>
                <a:latin typeface="Arial" panose="020B0604020202020204" pitchFamily="34" charset="0"/>
                <a:cs typeface="Arial" panose="020B0604020202020204" pitchFamily="34" charset="0"/>
              </a:rPr>
              <a:t>Governs</a:t>
            </a:r>
            <a:r>
              <a:rPr lang="en-US" sz="7200" b="1" dirty="0">
                <a:latin typeface="Arial" panose="020B0604020202020204" pitchFamily="34" charset="0"/>
                <a:cs typeface="Arial" panose="020B0604020202020204" pitchFamily="34" charset="0"/>
              </a:rPr>
              <a:t> </a:t>
            </a:r>
            <a:r>
              <a:rPr lang="en-US" sz="7200" dirty="0">
                <a:latin typeface="Arial" panose="020B0604020202020204" pitchFamily="34" charset="0"/>
                <a:cs typeface="Arial" panose="020B0604020202020204" pitchFamily="34" charset="0"/>
              </a:rPr>
              <a:t>involuntary civil commitment for psychiatric treatment</a:t>
            </a:r>
          </a:p>
          <a:p>
            <a:pPr lvl="1">
              <a:lnSpc>
                <a:spcPct val="120000"/>
              </a:lnSpc>
              <a:spcBef>
                <a:spcPts val="0"/>
              </a:spcBef>
              <a:buFont typeface="Wingdings" panose="05000000000000000000" pitchFamily="2" charset="2"/>
              <a:buChar char="§"/>
            </a:pPr>
            <a:r>
              <a:rPr lang="en-US" sz="7200" dirty="0">
                <a:solidFill>
                  <a:srgbClr val="0070C0"/>
                </a:solidFill>
                <a:latin typeface="Arial" panose="020B0604020202020204" pitchFamily="34" charset="0"/>
                <a:cs typeface="Arial" panose="020B0604020202020204" pitchFamily="34" charset="0"/>
              </a:rPr>
              <a:t>Established</a:t>
            </a:r>
            <a:r>
              <a:rPr lang="en-US" sz="7200" b="1" dirty="0">
                <a:solidFill>
                  <a:srgbClr val="0070C0"/>
                </a:solidFill>
                <a:latin typeface="Arial" panose="020B0604020202020204" pitchFamily="34" charset="0"/>
                <a:cs typeface="Arial" panose="020B0604020202020204" pitchFamily="34" charset="0"/>
              </a:rPr>
              <a:t> </a:t>
            </a:r>
            <a:r>
              <a:rPr lang="en-US" sz="7200" dirty="0">
                <a:latin typeface="Arial" panose="020B0604020202020204" pitchFamily="34" charset="0"/>
                <a:cs typeface="Arial" panose="020B0604020202020204" pitchFamily="34" charset="0"/>
              </a:rPr>
              <a:t>a state Patients’ Rights Office/Advocacy System</a:t>
            </a:r>
          </a:p>
          <a:p>
            <a:pPr marL="0" indent="0">
              <a:lnSpc>
                <a:spcPct val="120000"/>
              </a:lnSpc>
              <a:spcBef>
                <a:spcPts val="0"/>
              </a:spcBef>
              <a:buNone/>
            </a:pPr>
            <a:endParaRPr lang="en-US" sz="9600" dirty="0">
              <a:solidFill>
                <a:srgbClr val="0070C0"/>
              </a:solidFill>
              <a:latin typeface="Arial" panose="020B0604020202020204" pitchFamily="34" charset="0"/>
              <a:cs typeface="Arial" panose="020B0604020202020204" pitchFamily="34" charset="0"/>
            </a:endParaRPr>
          </a:p>
          <a:p>
            <a:pPr marL="0" indent="0">
              <a:lnSpc>
                <a:spcPct val="120000"/>
              </a:lnSpc>
              <a:spcBef>
                <a:spcPts val="0"/>
              </a:spcBef>
              <a:buNone/>
            </a:pPr>
            <a:r>
              <a:rPr lang="en-US" sz="9600" dirty="0">
                <a:solidFill>
                  <a:srgbClr val="0070C0"/>
                </a:solidFill>
                <a:latin typeface="Arial" panose="020B0604020202020204" pitchFamily="34" charset="0"/>
                <a:cs typeface="Arial" panose="020B0604020202020204" pitchFamily="34" charset="0"/>
              </a:rPr>
              <a:t>INTENT of LPS:</a:t>
            </a:r>
          </a:p>
          <a:p>
            <a:pPr lvl="1">
              <a:lnSpc>
                <a:spcPct val="120000"/>
              </a:lnSpc>
              <a:spcBef>
                <a:spcPts val="0"/>
              </a:spcBef>
              <a:buClr>
                <a:srgbClr val="0070C0"/>
              </a:buClr>
              <a:buFont typeface="Wingdings" panose="05000000000000000000" pitchFamily="2" charset="2"/>
              <a:buChar char="§"/>
            </a:pPr>
            <a:r>
              <a:rPr lang="en-US" sz="7200" dirty="0">
                <a:solidFill>
                  <a:srgbClr val="0070C0"/>
                </a:solidFill>
                <a:latin typeface="Arial" panose="020B0604020202020204" pitchFamily="34" charset="0"/>
                <a:cs typeface="Arial" panose="020B0604020202020204" pitchFamily="34" charset="0"/>
              </a:rPr>
              <a:t>To end </a:t>
            </a:r>
            <a:r>
              <a:rPr lang="en-US" sz="7200" dirty="0">
                <a:latin typeface="Arial" panose="020B0604020202020204" pitchFamily="34" charset="0"/>
                <a:cs typeface="Arial" panose="020B0604020202020204" pitchFamily="34" charset="0"/>
              </a:rPr>
              <a:t>inappropriate, indefinite, and involuntary commitment</a:t>
            </a:r>
          </a:p>
          <a:p>
            <a:pPr lvl="1">
              <a:lnSpc>
                <a:spcPct val="120000"/>
              </a:lnSpc>
              <a:spcBef>
                <a:spcPts val="0"/>
              </a:spcBef>
              <a:buClr>
                <a:srgbClr val="0070C0"/>
              </a:buClr>
              <a:buFont typeface="Wingdings" panose="05000000000000000000" pitchFamily="2" charset="2"/>
              <a:buChar char="§"/>
            </a:pPr>
            <a:r>
              <a:rPr lang="en-US" sz="7200" dirty="0">
                <a:solidFill>
                  <a:srgbClr val="0070C0"/>
                </a:solidFill>
                <a:latin typeface="Arial" panose="020B0604020202020204" pitchFamily="34" charset="0"/>
                <a:cs typeface="Arial" panose="020B0604020202020204" pitchFamily="34" charset="0"/>
              </a:rPr>
              <a:t>To provide </a:t>
            </a:r>
            <a:r>
              <a:rPr lang="en-US" sz="7200" dirty="0">
                <a:latin typeface="Arial" panose="020B0604020202020204" pitchFamily="34" charset="0"/>
                <a:cs typeface="Arial" panose="020B0604020202020204" pitchFamily="34" charset="0"/>
              </a:rPr>
              <a:t>prompt evaluation and treatment</a:t>
            </a:r>
          </a:p>
          <a:p>
            <a:pPr lvl="1">
              <a:lnSpc>
                <a:spcPct val="120000"/>
              </a:lnSpc>
              <a:spcBef>
                <a:spcPts val="0"/>
              </a:spcBef>
              <a:buClr>
                <a:srgbClr val="0070C0"/>
              </a:buClr>
              <a:buFont typeface="Wingdings" panose="05000000000000000000" pitchFamily="2" charset="2"/>
              <a:buChar char="§"/>
            </a:pPr>
            <a:r>
              <a:rPr lang="en-US" sz="7200" dirty="0">
                <a:solidFill>
                  <a:srgbClr val="0070C0"/>
                </a:solidFill>
                <a:latin typeface="Arial" panose="020B0604020202020204" pitchFamily="34" charset="0"/>
                <a:cs typeface="Arial" panose="020B0604020202020204" pitchFamily="34" charset="0"/>
              </a:rPr>
              <a:t>To safeguard </a:t>
            </a:r>
            <a:r>
              <a:rPr lang="en-US" sz="7200" dirty="0">
                <a:latin typeface="Arial" panose="020B0604020202020204" pitchFamily="34" charset="0"/>
                <a:cs typeface="Arial" panose="020B0604020202020204" pitchFamily="34" charset="0"/>
              </a:rPr>
              <a:t>individual rights through judicial review</a:t>
            </a:r>
          </a:p>
          <a:p>
            <a:pPr lvl="1">
              <a:lnSpc>
                <a:spcPct val="120000"/>
              </a:lnSpc>
              <a:spcBef>
                <a:spcPts val="0"/>
              </a:spcBef>
              <a:buClr>
                <a:srgbClr val="0070C0"/>
              </a:buClr>
              <a:buFont typeface="Wingdings" panose="05000000000000000000" pitchFamily="2" charset="2"/>
              <a:buChar char="§"/>
            </a:pPr>
            <a:r>
              <a:rPr lang="en-US" sz="7200" dirty="0">
                <a:solidFill>
                  <a:srgbClr val="0070C0"/>
                </a:solidFill>
                <a:latin typeface="Arial" panose="020B0604020202020204" pitchFamily="34" charset="0"/>
                <a:cs typeface="Arial" panose="020B0604020202020204" pitchFamily="34" charset="0"/>
              </a:rPr>
              <a:t>To encourage </a:t>
            </a:r>
            <a:r>
              <a:rPr lang="en-US" sz="7200" dirty="0">
                <a:latin typeface="Arial" panose="020B0604020202020204" pitchFamily="34" charset="0"/>
                <a:cs typeface="Arial" panose="020B0604020202020204" pitchFamily="34" charset="0"/>
              </a:rPr>
              <a:t>the full use of all existing agencies</a:t>
            </a:r>
          </a:p>
          <a:p>
            <a:pPr lvl="1">
              <a:lnSpc>
                <a:spcPct val="120000"/>
              </a:lnSpc>
              <a:spcBef>
                <a:spcPts val="0"/>
              </a:spcBef>
              <a:buClr>
                <a:srgbClr val="0070C0"/>
              </a:buClr>
              <a:buFont typeface="Wingdings" panose="05000000000000000000" pitchFamily="2" charset="2"/>
              <a:buChar char="§"/>
            </a:pPr>
            <a:r>
              <a:rPr lang="en-US" sz="7200" dirty="0">
                <a:solidFill>
                  <a:srgbClr val="0070C0"/>
                </a:solidFill>
                <a:latin typeface="Arial" panose="020B0604020202020204" pitchFamily="34" charset="0"/>
                <a:cs typeface="Arial" panose="020B0604020202020204" pitchFamily="34" charset="0"/>
              </a:rPr>
              <a:t>To provide </a:t>
            </a:r>
            <a:r>
              <a:rPr lang="en-US" sz="7200" dirty="0">
                <a:latin typeface="Arial" panose="020B0604020202020204" pitchFamily="34" charset="0"/>
                <a:cs typeface="Arial" panose="020B0604020202020204" pitchFamily="34" charset="0"/>
              </a:rPr>
              <a:t>individualized treatment, supervision, and placement services through a conservatorship program </a:t>
            </a:r>
          </a:p>
          <a:p>
            <a:pPr lvl="1">
              <a:lnSpc>
                <a:spcPct val="120000"/>
              </a:lnSpc>
              <a:spcBef>
                <a:spcPts val="0"/>
              </a:spcBef>
              <a:buClr>
                <a:srgbClr val="0070C0"/>
              </a:buClr>
              <a:buFont typeface="Wingdings" panose="05000000000000000000" pitchFamily="2" charset="2"/>
              <a:buChar char="§"/>
            </a:pPr>
            <a:r>
              <a:rPr lang="en-US" sz="7200" dirty="0">
                <a:solidFill>
                  <a:srgbClr val="0070C0"/>
                </a:solidFill>
                <a:latin typeface="Arial" panose="020B0604020202020204" pitchFamily="34" charset="0"/>
                <a:cs typeface="Arial" panose="020B0604020202020204" pitchFamily="34" charset="0"/>
              </a:rPr>
              <a:t>To protect </a:t>
            </a:r>
            <a:r>
              <a:rPr lang="en-US" sz="7200" dirty="0">
                <a:latin typeface="Arial" panose="020B0604020202020204" pitchFamily="34" charset="0"/>
                <a:cs typeface="Arial" panose="020B0604020202020204" pitchFamily="34" charset="0"/>
              </a:rPr>
              <a:t>mentally challenged persons from criminal acts</a:t>
            </a:r>
          </a:p>
          <a:p>
            <a:pPr lvl="1">
              <a:lnSpc>
                <a:spcPct val="120000"/>
              </a:lnSpc>
              <a:spcBef>
                <a:spcPts val="0"/>
              </a:spcBef>
              <a:buClr>
                <a:srgbClr val="0070C0"/>
              </a:buClr>
              <a:buFont typeface="Wingdings" panose="05000000000000000000" pitchFamily="2" charset="2"/>
              <a:buChar char="§"/>
            </a:pPr>
            <a:r>
              <a:rPr lang="en-US" sz="7200" dirty="0">
                <a:solidFill>
                  <a:srgbClr val="0070C0"/>
                </a:solidFill>
                <a:latin typeface="Arial" panose="020B0604020202020204" pitchFamily="34" charset="0"/>
                <a:cs typeface="Arial" panose="020B0604020202020204" pitchFamily="34" charset="0"/>
              </a:rPr>
              <a:t>To guarantee </a:t>
            </a:r>
            <a:r>
              <a:rPr lang="en-US" sz="7200" dirty="0">
                <a:latin typeface="Arial" panose="020B0604020202020204" pitchFamily="34" charset="0"/>
                <a:cs typeface="Arial" panose="020B0604020202020204" pitchFamily="34" charset="0"/>
              </a:rPr>
              <a:t>and protects public safety</a:t>
            </a:r>
          </a:p>
          <a:p>
            <a:pPr>
              <a:lnSpc>
                <a:spcPct val="120000"/>
              </a:lnSpc>
              <a:spcBef>
                <a:spcPts val="0"/>
              </a:spcBef>
              <a:spcAft>
                <a:spcPts val="600"/>
              </a:spcAft>
            </a:pPr>
            <a:endParaRPr lang="en-US" dirty="0"/>
          </a:p>
          <a:p>
            <a:pPr marL="0" indent="0">
              <a:lnSpc>
                <a:spcPct val="120000"/>
              </a:lnSpc>
              <a:spcBef>
                <a:spcPts val="0"/>
              </a:spcBef>
              <a:buNone/>
            </a:pPr>
            <a:r>
              <a:rPr lang="en-US" dirty="0"/>
              <a:t>	</a:t>
            </a:r>
          </a:p>
        </p:txBody>
      </p:sp>
    </p:spTree>
    <p:extLst>
      <p:ext uri="{BB962C8B-B14F-4D97-AF65-F5344CB8AC3E}">
        <p14:creationId xmlns:p14="http://schemas.microsoft.com/office/powerpoint/2010/main" val="325760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208073" y="1068680"/>
            <a:ext cx="9771236" cy="5037221"/>
          </a:xfrm>
        </p:spPr>
        <p:txBody>
          <a:bodyPr>
            <a:normAutofit fontScale="85000" lnSpcReduction="20000"/>
          </a:bodyPr>
          <a:lstStyle/>
          <a:p>
            <a:endParaRPr lang="en-US" sz="3300" dirty="0">
              <a:latin typeface="Arial" panose="020B0604020202020204" pitchFamily="34" charset="0"/>
              <a:cs typeface="Arial" panose="020B0604020202020204" pitchFamily="34" charset="0"/>
            </a:endParaRPr>
          </a:p>
          <a:p>
            <a:pPr marL="0" indent="0">
              <a:lnSpc>
                <a:spcPct val="120000"/>
              </a:lnSpc>
              <a:buNone/>
            </a:pPr>
            <a:r>
              <a:rPr lang="en-US" sz="2800" dirty="0">
                <a:solidFill>
                  <a:srgbClr val="0070C0"/>
                </a:solidFill>
                <a:latin typeface="Arial" panose="020B0604020202020204" pitchFamily="34" charset="0"/>
                <a:cs typeface="Arial" panose="020B0604020202020204" pitchFamily="34" charset="0"/>
              </a:rPr>
              <a:t>State mandated system:</a:t>
            </a:r>
          </a:p>
          <a:p>
            <a:pPr lvl="1">
              <a:lnSpc>
                <a:spcPct val="120000"/>
              </a:lnSpc>
              <a:buClr>
                <a:srgbClr val="CF9F24"/>
              </a:buClr>
              <a:buFont typeface="Wingdings" panose="05000000000000000000" pitchFamily="2" charset="2"/>
              <a:buChar char="§"/>
            </a:pPr>
            <a:r>
              <a:rPr lang="en-US" sz="2400" dirty="0">
                <a:latin typeface="Arial" panose="020B0604020202020204" pitchFamily="34" charset="0"/>
                <a:cs typeface="Arial" panose="020B0604020202020204" pitchFamily="34" charset="0"/>
              </a:rPr>
              <a:t>The State Office of Patients’ Rights (California Office of Patients’ Rights/COPR)</a:t>
            </a:r>
          </a:p>
          <a:p>
            <a:pPr lvl="1">
              <a:lnSpc>
                <a:spcPct val="120000"/>
              </a:lnSpc>
              <a:buClr>
                <a:srgbClr val="CF9F24"/>
              </a:buClr>
              <a:buFont typeface="Wingdings" panose="05000000000000000000" pitchFamily="2" charset="2"/>
              <a:buChar char="§"/>
            </a:pPr>
            <a:r>
              <a:rPr lang="en-US" sz="2400" dirty="0">
                <a:latin typeface="Arial" panose="020B0604020202020204" pitchFamily="34" charset="0"/>
                <a:cs typeface="Arial" panose="020B0604020202020204" pitchFamily="34" charset="0"/>
              </a:rPr>
              <a:t>State Hospital Patients’ Right Advocates (Patton, Metro…)</a:t>
            </a:r>
          </a:p>
          <a:p>
            <a:pPr lvl="1">
              <a:lnSpc>
                <a:spcPct val="120000"/>
              </a:lnSpc>
              <a:buClr>
                <a:srgbClr val="CF9F24"/>
              </a:buClr>
              <a:buFont typeface="Wingdings" panose="05000000000000000000" pitchFamily="2" charset="2"/>
              <a:buChar char="§"/>
            </a:pPr>
            <a:r>
              <a:rPr lang="en-US" sz="2400" dirty="0">
                <a:latin typeface="Arial" panose="020B0604020202020204" pitchFamily="34" charset="0"/>
                <a:cs typeface="Arial" panose="020B0604020202020204" pitchFamily="34" charset="0"/>
              </a:rPr>
              <a:t>County Patients’ Rights Advocates (SB County, Riverside Co., LA Co…)</a:t>
            </a:r>
          </a:p>
          <a:p>
            <a:pPr marL="914400" lvl="2" indent="0">
              <a:lnSpc>
                <a:spcPct val="120000"/>
              </a:lnSpc>
              <a:buNone/>
            </a:pPr>
            <a:endParaRPr lang="en-US" altLang="en-US" sz="3000" b="1" dirty="0">
              <a:latin typeface="Arial" panose="020B0604020202020204" pitchFamily="34" charset="0"/>
              <a:cs typeface="Arial" panose="020B0604020202020204" pitchFamily="34" charset="0"/>
            </a:endParaRPr>
          </a:p>
          <a:p>
            <a:pPr marL="0" lvl="2" indent="0">
              <a:lnSpc>
                <a:spcPct val="120000"/>
              </a:lnSpc>
              <a:buNone/>
            </a:pPr>
            <a:r>
              <a:rPr lang="en-US" altLang="en-US" sz="2800" dirty="0">
                <a:solidFill>
                  <a:srgbClr val="0070C0"/>
                </a:solidFill>
                <a:latin typeface="Arial" panose="020B0604020202020204" pitchFamily="34" charset="0"/>
                <a:cs typeface="Arial" panose="020B0604020202020204" pitchFamily="34" charset="0"/>
              </a:rPr>
              <a:t>Focus is expressed interest:</a:t>
            </a:r>
          </a:p>
          <a:p>
            <a:pPr marL="800100" lvl="3" indent="-342900">
              <a:lnSpc>
                <a:spcPct val="120000"/>
              </a:lnSpc>
              <a:buClr>
                <a:srgbClr val="CF9F24"/>
              </a:buClr>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Represent expressed interest of the client as </a:t>
            </a:r>
            <a:r>
              <a:rPr lang="en-US" altLang="en-US" sz="2400" dirty="0">
                <a:solidFill>
                  <a:srgbClr val="0070C0"/>
                </a:solidFill>
                <a:latin typeface="Arial" panose="020B0604020202020204" pitchFamily="34" charset="0"/>
                <a:cs typeface="Arial" panose="020B0604020202020204" pitchFamily="34" charset="0"/>
              </a:rPr>
              <a:t>defined by the client</a:t>
            </a:r>
          </a:p>
          <a:p>
            <a:pPr marL="800100" lvl="3" indent="-342900">
              <a:lnSpc>
                <a:spcPct val="120000"/>
              </a:lnSpc>
              <a:buClr>
                <a:srgbClr val="CF9F24"/>
              </a:buClr>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Do not determine what is “appropriate” or in the “best interest” of the client</a:t>
            </a:r>
          </a:p>
          <a:p>
            <a:pPr marL="800100" lvl="3" indent="-342900">
              <a:lnSpc>
                <a:spcPct val="120000"/>
              </a:lnSpc>
              <a:buClr>
                <a:srgbClr val="CF9F24"/>
              </a:buClr>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Different from a traditional clinical approach</a:t>
            </a:r>
          </a:p>
          <a:p>
            <a:endParaRPr lang="en-US" sz="3100" dirty="0">
              <a:latin typeface="Arial Narrow" panose="020B0606020202030204" pitchFamily="34" charset="0"/>
            </a:endParaRPr>
          </a:p>
          <a:p>
            <a:pPr marL="0" indent="0">
              <a:buNone/>
            </a:pPr>
            <a:r>
              <a:rPr lang="en-US" dirty="0"/>
              <a:t>		</a:t>
            </a:r>
            <a:endParaRPr lang="en-US" altLang="en-US" i="1" dirty="0">
              <a:latin typeface="Arial Narrow" panose="020B0606020202030204" pitchFamily="34" charset="0"/>
              <a:cs typeface="Arial" panose="020B0604020202020204" pitchFamily="34" charset="0"/>
            </a:endParaRPr>
          </a:p>
        </p:txBody>
      </p:sp>
      <p:sp>
        <p:nvSpPr>
          <p:cNvPr id="3" name="Title 2"/>
          <p:cNvSpPr>
            <a:spLocks noGrp="1"/>
          </p:cNvSpPr>
          <p:nvPr>
            <p:ph type="title"/>
          </p:nvPr>
        </p:nvSpPr>
        <p:spPr/>
        <p:txBody>
          <a:bodyPr/>
          <a:lstStyle/>
          <a:p>
            <a:r>
              <a:rPr lang="en-US" dirty="0"/>
              <a:t>The Advocacy System</a:t>
            </a:r>
          </a:p>
        </p:txBody>
      </p:sp>
    </p:spTree>
    <p:extLst>
      <p:ext uri="{BB962C8B-B14F-4D97-AF65-F5344CB8AC3E}">
        <p14:creationId xmlns:p14="http://schemas.microsoft.com/office/powerpoint/2010/main" val="379970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170039"/>
            <a:ext cx="11184194" cy="4935793"/>
          </a:xfrm>
        </p:spPr>
        <p:txBody>
          <a:bodyPr>
            <a:normAutofit fontScale="85000" lnSpcReduction="20000"/>
          </a:bodyPr>
          <a:lstStyle/>
          <a:p>
            <a:pPr marL="609600" indent="-609600">
              <a:buNone/>
            </a:pPr>
            <a:r>
              <a:rPr lang="en-US" altLang="en-US" sz="2800" dirty="0">
                <a:solidFill>
                  <a:srgbClr val="0070C0"/>
                </a:solidFill>
                <a:latin typeface="Arial" panose="020B0604020202020204" pitchFamily="34" charset="0"/>
                <a:cs typeface="Arial" panose="020B0604020202020204" pitchFamily="34" charset="0"/>
              </a:rPr>
              <a:t>County Patients’ Rights Advocates (PRAs) shall:</a:t>
            </a:r>
          </a:p>
          <a:p>
            <a:pPr lvl="1" algn="just">
              <a:lnSpc>
                <a:spcPct val="120000"/>
              </a:lnSpc>
              <a:buClr>
                <a:srgbClr val="CF9F24"/>
              </a:buClr>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Have access to all patients and other recipients of behavioral health services in any BH facility, program, or services at all times as are necessary to investigate or resolve specific complaints</a:t>
            </a:r>
          </a:p>
          <a:p>
            <a:pPr lvl="1" algn="just">
              <a:lnSpc>
                <a:spcPct val="120000"/>
              </a:lnSpc>
              <a:buClr>
                <a:srgbClr val="CF9F24"/>
              </a:buClr>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Have access to BH facilities, program, and services and recipients of services during normal working hours and visiting hours for other advocacy purposes</a:t>
            </a:r>
          </a:p>
          <a:p>
            <a:pPr lvl="1" algn="just">
              <a:lnSpc>
                <a:spcPct val="120000"/>
              </a:lnSpc>
              <a:buClr>
                <a:srgbClr val="CF9F24"/>
              </a:buClr>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Have the right to interview all persons providing the patient with diagnostic or treatment services</a:t>
            </a:r>
          </a:p>
          <a:p>
            <a:pPr lvl="1" algn="just">
              <a:lnSpc>
                <a:spcPct val="120000"/>
              </a:lnSpc>
              <a:buClr>
                <a:srgbClr val="CF9F24"/>
              </a:buClr>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Meet privately with patients </a:t>
            </a:r>
          </a:p>
          <a:p>
            <a:pPr lvl="1" algn="just">
              <a:lnSpc>
                <a:spcPct val="120000"/>
              </a:lnSpc>
              <a:buClr>
                <a:srgbClr val="CF9F24"/>
              </a:buClr>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Provide notification of the availability of advocacy services and information about patients’ rights by distributing educational materials and discussion in groups and with individual patients </a:t>
            </a:r>
          </a:p>
          <a:p>
            <a:pPr lvl="1" algn="just">
              <a:lnSpc>
                <a:spcPct val="120000"/>
              </a:lnSpc>
              <a:buClr>
                <a:srgbClr val="CF9F24"/>
              </a:buClr>
              <a:buFont typeface="Wingdings" panose="05000000000000000000" pitchFamily="2" charset="2"/>
              <a:buChar char="§"/>
            </a:pPr>
            <a:r>
              <a:rPr lang="en-US" altLang="en-US" sz="2400" dirty="0">
                <a:latin typeface="Arial" panose="020B0604020202020204" pitchFamily="34" charset="0"/>
                <a:cs typeface="Arial" panose="020B0604020202020204" pitchFamily="34" charset="0"/>
              </a:rPr>
              <a:t>Inspect and copy patient records with patients’ authorization</a:t>
            </a:r>
          </a:p>
          <a:p>
            <a:pPr marL="0" indent="0">
              <a:buNone/>
            </a:pPr>
            <a:endParaRPr lang="en-US" altLang="en-US" sz="800" dirty="0">
              <a:latin typeface="Arial" panose="020B0604020202020204" pitchFamily="34" charset="0"/>
              <a:cs typeface="Arial" panose="020B0604020202020204" pitchFamily="34" charset="0"/>
            </a:endParaRPr>
          </a:p>
          <a:p>
            <a:pPr marL="0" indent="0">
              <a:buNone/>
            </a:pPr>
            <a:r>
              <a:rPr lang="en-US" altLang="en-US" sz="1600" dirty="0">
                <a:solidFill>
                  <a:srgbClr val="0070C0"/>
                </a:solidFill>
                <a:latin typeface="Arial" panose="020B0604020202020204" pitchFamily="34" charset="0"/>
                <a:cs typeface="Arial" panose="020B0604020202020204" pitchFamily="34" charset="0"/>
              </a:rPr>
              <a:t>Welfare and Institution Code (WIC) 5522-5546</a:t>
            </a:r>
          </a:p>
        </p:txBody>
      </p:sp>
      <p:sp>
        <p:nvSpPr>
          <p:cNvPr id="3" name="Title 2"/>
          <p:cNvSpPr>
            <a:spLocks noGrp="1"/>
          </p:cNvSpPr>
          <p:nvPr>
            <p:ph type="title"/>
          </p:nvPr>
        </p:nvSpPr>
        <p:spPr/>
        <p:txBody>
          <a:bodyPr/>
          <a:lstStyle/>
          <a:p>
            <a:r>
              <a:rPr lang="en-US" dirty="0"/>
              <a:t>Authority of Patients’ Rights Advocates</a:t>
            </a:r>
          </a:p>
        </p:txBody>
      </p:sp>
    </p:spTree>
    <p:extLst>
      <p:ext uri="{BB962C8B-B14F-4D97-AF65-F5344CB8AC3E}">
        <p14:creationId xmlns:p14="http://schemas.microsoft.com/office/powerpoint/2010/main" val="1452948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409700"/>
            <a:ext cx="11272982" cy="4362450"/>
          </a:xfrm>
        </p:spPr>
        <p:txBody>
          <a:bodyPr>
            <a:normAutofit/>
          </a:bodyPr>
          <a:lstStyle/>
          <a:p>
            <a:pPr algn="just">
              <a:buNone/>
            </a:pPr>
            <a:r>
              <a:rPr lang="en-US" altLang="en-US" dirty="0">
                <a:solidFill>
                  <a:srgbClr val="0070C0"/>
                </a:solidFill>
                <a:latin typeface="Arial" panose="020B0604020202020204" pitchFamily="34" charset="0"/>
                <a:cs typeface="Arial" panose="020B0604020202020204" pitchFamily="34" charset="0"/>
              </a:rPr>
              <a:t>For Behavioral Health (BH) Consumers:</a:t>
            </a:r>
          </a:p>
          <a:p>
            <a:pPr lvl="1" algn="just">
              <a:buClr>
                <a:srgbClr val="CF9F24"/>
              </a:buClr>
              <a:buFont typeface="Wingdings" panose="05000000000000000000" pitchFamily="2" charset="2"/>
              <a:buChar char="§"/>
            </a:pPr>
            <a:r>
              <a:rPr lang="en-US" altLang="en-US" dirty="0">
                <a:latin typeface="Arial" panose="020B0604020202020204" pitchFamily="34" charset="0"/>
                <a:cs typeface="Arial" panose="020B0604020202020204" pitchFamily="34" charset="0"/>
              </a:rPr>
              <a:t>Help resolve problems; increases patients autonomy, dignity, self-esteem, independence</a:t>
            </a:r>
          </a:p>
          <a:p>
            <a:pPr lvl="1" algn="just">
              <a:buClr>
                <a:srgbClr val="CF9F24"/>
              </a:buClr>
              <a:buFont typeface="Wingdings" panose="05000000000000000000" pitchFamily="2" charset="2"/>
              <a:buChar char="§"/>
            </a:pPr>
            <a:endParaRPr lang="en-US" altLang="en-US" dirty="0">
              <a:latin typeface="Arial" panose="020B0604020202020204" pitchFamily="34" charset="0"/>
              <a:cs typeface="Arial" panose="020B0604020202020204" pitchFamily="34" charset="0"/>
            </a:endParaRPr>
          </a:p>
          <a:p>
            <a:pPr marL="0" indent="0" algn="just">
              <a:buClr>
                <a:srgbClr val="CF9F24"/>
              </a:buClr>
              <a:buNone/>
            </a:pPr>
            <a:r>
              <a:rPr lang="en-US" altLang="en-US" dirty="0">
                <a:solidFill>
                  <a:srgbClr val="0070C0"/>
                </a:solidFill>
                <a:latin typeface="Arial" panose="020B0604020202020204" pitchFamily="34" charset="0"/>
                <a:cs typeface="Arial" panose="020B0604020202020204" pitchFamily="34" charset="0"/>
              </a:rPr>
              <a:t>For Mental Health Professionals: </a:t>
            </a:r>
          </a:p>
          <a:p>
            <a:pPr lvl="1" algn="just">
              <a:buClr>
                <a:srgbClr val="CF9F24"/>
              </a:buClr>
              <a:buFont typeface="Wingdings" panose="05000000000000000000" pitchFamily="2" charset="2"/>
              <a:buChar char="§"/>
            </a:pPr>
            <a:r>
              <a:rPr lang="en-US" altLang="en-US" dirty="0">
                <a:latin typeface="Arial" panose="020B0604020202020204" pitchFamily="34" charset="0"/>
                <a:cs typeface="Arial" panose="020B0604020202020204" pitchFamily="34" charset="0"/>
              </a:rPr>
              <a:t>Advocates are an extra pair of hands; assist in improving communication, diffuse tension &amp; resolve conflict; improves patient’s functioning level /sense of self when they are empowered </a:t>
            </a:r>
          </a:p>
          <a:p>
            <a:pPr lvl="1" algn="just">
              <a:buClr>
                <a:srgbClr val="CF9F24"/>
              </a:buClr>
              <a:buFont typeface="Wingdings" panose="05000000000000000000" pitchFamily="2" charset="2"/>
              <a:buChar char="§"/>
            </a:pPr>
            <a:endParaRPr lang="en-US" altLang="en-US" dirty="0">
              <a:latin typeface="Arial" panose="020B0604020202020204" pitchFamily="34" charset="0"/>
              <a:cs typeface="Arial" panose="020B0604020202020204" pitchFamily="34" charset="0"/>
            </a:endParaRPr>
          </a:p>
          <a:p>
            <a:pPr marL="0" indent="0" algn="just">
              <a:buClr>
                <a:srgbClr val="CF9F24"/>
              </a:buClr>
              <a:buNone/>
            </a:pPr>
            <a:r>
              <a:rPr lang="en-US" altLang="en-US" dirty="0">
                <a:solidFill>
                  <a:srgbClr val="0070C0"/>
                </a:solidFill>
                <a:latin typeface="Arial" panose="020B0604020202020204" pitchFamily="34" charset="0"/>
                <a:cs typeface="Arial" panose="020B0604020202020204" pitchFamily="34" charset="0"/>
              </a:rPr>
              <a:t>For Mental Health Facilities: </a:t>
            </a:r>
            <a:r>
              <a:rPr lang="en-US" altLang="en-US" dirty="0">
                <a:latin typeface="Arial" panose="020B0604020202020204" pitchFamily="34" charset="0"/>
                <a:cs typeface="Arial" panose="020B0604020202020204" pitchFamily="34" charset="0"/>
              </a:rPr>
              <a:t>	</a:t>
            </a:r>
          </a:p>
          <a:p>
            <a:pPr lvl="1" algn="just">
              <a:buClr>
                <a:srgbClr val="CF9F24"/>
              </a:buClr>
              <a:buFont typeface="Wingdings" panose="05000000000000000000" pitchFamily="2" charset="2"/>
              <a:buChar char="§"/>
            </a:pPr>
            <a:r>
              <a:rPr lang="en-US" altLang="en-US" dirty="0">
                <a:latin typeface="Arial" panose="020B0604020202020204" pitchFamily="34" charset="0"/>
                <a:cs typeface="Arial" panose="020B0604020202020204" pitchFamily="34" charset="0"/>
              </a:rPr>
              <a:t>Advocates external position helps identify systemic problems; assist in the development /improvement of P&amp;P’s; Assist in preventing future patients’ rights complaints and/or violations; helps the Behavioral Health System become more responsive to patient concerns; improves the delivery of behavioral health services</a:t>
            </a:r>
          </a:p>
          <a:p>
            <a:pPr>
              <a:lnSpc>
                <a:spcPct val="80000"/>
              </a:lnSpc>
              <a:buNone/>
            </a:pPr>
            <a:endParaRPr lang="en-US" altLang="en-US" dirty="0">
              <a:latin typeface="Arial Narrow" panose="020B0606020202030204" pitchFamily="34" charset="0"/>
            </a:endParaRPr>
          </a:p>
          <a:p>
            <a:endParaRPr lang="en-US" dirty="0"/>
          </a:p>
        </p:txBody>
      </p:sp>
      <p:sp>
        <p:nvSpPr>
          <p:cNvPr id="3" name="Title 2"/>
          <p:cNvSpPr>
            <a:spLocks noGrp="1"/>
          </p:cNvSpPr>
          <p:nvPr>
            <p:ph type="title"/>
          </p:nvPr>
        </p:nvSpPr>
        <p:spPr/>
        <p:txBody>
          <a:bodyPr/>
          <a:lstStyle/>
          <a:p>
            <a:r>
              <a:rPr lang="en-US" dirty="0"/>
              <a:t>The Value of Advocacy</a:t>
            </a:r>
          </a:p>
        </p:txBody>
      </p:sp>
    </p:spTree>
    <p:extLst>
      <p:ext uri="{BB962C8B-B14F-4D97-AF65-F5344CB8AC3E}">
        <p14:creationId xmlns:p14="http://schemas.microsoft.com/office/powerpoint/2010/main" val="3010832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181100"/>
            <a:ext cx="11272982" cy="4905375"/>
          </a:xfrm>
        </p:spPr>
        <p:txBody>
          <a:bodyPr>
            <a:normAutofit lnSpcReduction="10000"/>
          </a:bodyPr>
          <a:lstStyle/>
          <a:p>
            <a:pPr marL="0" indent="0">
              <a:buNone/>
            </a:pPr>
            <a:r>
              <a:rPr lang="en-US" dirty="0">
                <a:solidFill>
                  <a:srgbClr val="0070C0"/>
                </a:solidFill>
                <a:latin typeface="Arial" panose="020B0604020202020204" pitchFamily="34" charset="0"/>
                <a:cs typeface="Arial" panose="020B0604020202020204" pitchFamily="34" charset="0"/>
              </a:rPr>
              <a:t>For clarification, Patients’ Rights have be divided into two groups:</a:t>
            </a:r>
          </a:p>
          <a:p>
            <a:pPr marL="0" indent="0">
              <a:spcBef>
                <a:spcPts val="600"/>
              </a:spcBef>
              <a:buNone/>
            </a:pPr>
            <a:endParaRPr lang="en-US" sz="2600" dirty="0">
              <a:solidFill>
                <a:prstClr val="black"/>
              </a:solidFill>
              <a:latin typeface="Arial" panose="020B0604020202020204" pitchFamily="34" charset="0"/>
              <a:cs typeface="Arial" panose="020B0604020202020204" pitchFamily="34" charset="0"/>
            </a:endParaRPr>
          </a:p>
          <a:p>
            <a:pPr marL="0" indent="0">
              <a:lnSpc>
                <a:spcPct val="110000"/>
              </a:lnSpc>
              <a:spcBef>
                <a:spcPts val="600"/>
              </a:spcBef>
              <a:buNone/>
            </a:pPr>
            <a:r>
              <a:rPr lang="en-US" b="1" dirty="0">
                <a:solidFill>
                  <a:srgbClr val="0070C0"/>
                </a:solidFill>
                <a:latin typeface="Arial" panose="020B0604020202020204" pitchFamily="34" charset="0"/>
                <a:cs typeface="Arial" panose="020B0604020202020204" pitchFamily="34" charset="0"/>
              </a:rPr>
              <a:t>Undeniable: </a:t>
            </a:r>
            <a:r>
              <a:rPr lang="en-US" dirty="0">
                <a:latin typeface="Arial" panose="020B0604020202020204" pitchFamily="34" charset="0"/>
                <a:cs typeface="Arial" panose="020B0604020202020204" pitchFamily="34" charset="0"/>
              </a:rPr>
              <a:t>Cannot be denied</a:t>
            </a:r>
          </a:p>
          <a:p>
            <a:pPr lvl="1" algn="just">
              <a:lnSpc>
                <a:spcPct val="100000"/>
              </a:lnSpc>
              <a:buClr>
                <a:srgbClr val="CF9F24"/>
              </a:buClr>
              <a:buFont typeface="Wingdings" panose="05000000000000000000" pitchFamily="2" charset="2"/>
              <a:buChar char="§"/>
              <a:tabLst>
                <a:tab pos="4057650" algn="l"/>
              </a:tabLst>
            </a:pPr>
            <a:r>
              <a:rPr lang="en-US" sz="2200" dirty="0">
                <a:solidFill>
                  <a:srgbClr val="3E3D2D"/>
                </a:solidFill>
                <a:latin typeface="Arial" panose="020B0604020202020204" pitchFamily="34" charset="0"/>
                <a:cs typeface="Arial" panose="020B0604020202020204" pitchFamily="34" charset="0"/>
              </a:rPr>
              <a:t>Constitutional Rights: Rights guaranteed to all people by the Federal Constitution and California Law</a:t>
            </a:r>
          </a:p>
          <a:p>
            <a:pPr lvl="1">
              <a:lnSpc>
                <a:spcPct val="100000"/>
              </a:lnSpc>
              <a:buClr>
                <a:srgbClr val="CF9F24"/>
              </a:buClr>
              <a:buFont typeface="Wingdings" panose="05000000000000000000" pitchFamily="2" charset="2"/>
              <a:buChar char="§"/>
            </a:pPr>
            <a:r>
              <a:rPr lang="en-US" sz="2200" dirty="0">
                <a:solidFill>
                  <a:srgbClr val="3E3D2D"/>
                </a:solidFill>
                <a:latin typeface="Arial" panose="020B0604020202020204" pitchFamily="34" charset="0"/>
                <a:cs typeface="Arial" panose="020B0604020202020204" pitchFamily="34" charset="0"/>
              </a:rPr>
              <a:t>Treatment Rights: Rights related to treatment</a:t>
            </a:r>
          </a:p>
          <a:p>
            <a:pPr marL="457200" lvl="1" indent="0">
              <a:lnSpc>
                <a:spcPct val="100000"/>
              </a:lnSpc>
              <a:buNone/>
            </a:pPr>
            <a:endParaRPr lang="en-US" sz="2600" dirty="0">
              <a:solidFill>
                <a:srgbClr val="3E3D2D"/>
              </a:solidFill>
              <a:latin typeface="Arial" panose="020B0604020202020204" pitchFamily="34" charset="0"/>
              <a:cs typeface="Arial" panose="020B0604020202020204" pitchFamily="34" charset="0"/>
            </a:endParaRPr>
          </a:p>
          <a:p>
            <a:pPr marL="0" indent="0">
              <a:lnSpc>
                <a:spcPct val="100000"/>
              </a:lnSpc>
              <a:buNone/>
            </a:pPr>
            <a:r>
              <a:rPr lang="en-US" b="1" dirty="0">
                <a:solidFill>
                  <a:srgbClr val="0070C0"/>
                </a:solidFill>
                <a:latin typeface="Arial" panose="020B0604020202020204" pitchFamily="34" charset="0"/>
                <a:cs typeface="Arial" panose="020B0604020202020204" pitchFamily="34" charset="0"/>
              </a:rPr>
              <a:t>Deniable: </a:t>
            </a:r>
            <a:r>
              <a:rPr lang="en-US" dirty="0">
                <a:latin typeface="Arial" panose="020B0604020202020204" pitchFamily="34" charset="0"/>
                <a:cs typeface="Arial" panose="020B0604020202020204" pitchFamily="34" charset="0"/>
              </a:rPr>
              <a:t>Can be denied with “Good Cause”</a:t>
            </a:r>
          </a:p>
          <a:p>
            <a:pPr lvl="1">
              <a:lnSpc>
                <a:spcPct val="100000"/>
              </a:lnSpc>
              <a:buClr>
                <a:srgbClr val="CF9F24"/>
              </a:buClr>
              <a:buFont typeface="Wingdings" panose="05000000000000000000" pitchFamily="2" charset="2"/>
              <a:buChar char="§"/>
            </a:pPr>
            <a:r>
              <a:rPr lang="en-US" sz="2200" dirty="0">
                <a:solidFill>
                  <a:srgbClr val="3E3D2D"/>
                </a:solidFill>
                <a:latin typeface="Arial" panose="020B0604020202020204" pitchFamily="34" charset="0"/>
                <a:cs typeface="Arial" panose="020B0604020202020204" pitchFamily="34" charset="0"/>
              </a:rPr>
              <a:t>Relevant to inpatient or residential facilities</a:t>
            </a:r>
          </a:p>
          <a:p>
            <a:pPr lvl="1">
              <a:lnSpc>
                <a:spcPct val="100000"/>
              </a:lnSpc>
              <a:buClr>
                <a:srgbClr val="CF9F24"/>
              </a:buClr>
              <a:buFont typeface="Wingdings" panose="05000000000000000000" pitchFamily="2" charset="2"/>
              <a:buChar char="§"/>
            </a:pPr>
            <a:r>
              <a:rPr lang="en-US" sz="2200" dirty="0">
                <a:latin typeface="Arial" panose="020B0604020202020204" pitchFamily="34" charset="0"/>
                <a:cs typeface="Arial" panose="020B0604020202020204" pitchFamily="34" charset="0"/>
              </a:rPr>
              <a:t>May not be waived by the person, guardian, or conservator</a:t>
            </a:r>
          </a:p>
          <a:p>
            <a:pPr marL="457200" lvl="1" indent="0">
              <a:lnSpc>
                <a:spcPct val="100000"/>
              </a:lnSpc>
              <a:buNone/>
            </a:pPr>
            <a:endParaRPr lang="en-US" sz="900" b="1" dirty="0">
              <a:solidFill>
                <a:srgbClr val="0070C0"/>
              </a:solidFill>
              <a:latin typeface="Arial" panose="020B0604020202020204" pitchFamily="34" charset="0"/>
              <a:cs typeface="Arial" panose="020B0604020202020204" pitchFamily="34" charset="0"/>
            </a:endParaRPr>
          </a:p>
          <a:p>
            <a:pPr marL="0" indent="0">
              <a:buNone/>
            </a:pPr>
            <a:r>
              <a:rPr lang="en-US" sz="2200" dirty="0">
                <a:solidFill>
                  <a:srgbClr val="0070C0"/>
                </a:solidFill>
                <a:latin typeface="Arial" panose="020B0604020202020204" pitchFamily="34" charset="0"/>
                <a:cs typeface="Arial" panose="020B0604020202020204" pitchFamily="34" charset="0"/>
              </a:rPr>
              <a:t>Upon admission to a facility each client shall immediately be given a copy of a California DHCS Mental Health Patients’ Rights Handbook (WIC 5325).</a:t>
            </a:r>
          </a:p>
          <a:p>
            <a:pPr marL="0" indent="0">
              <a:buNone/>
            </a:pPr>
            <a:endParaRPr lang="en-US" dirty="0"/>
          </a:p>
        </p:txBody>
      </p:sp>
      <p:sp>
        <p:nvSpPr>
          <p:cNvPr id="3" name="Title 2"/>
          <p:cNvSpPr>
            <a:spLocks noGrp="1"/>
          </p:cNvSpPr>
          <p:nvPr>
            <p:ph type="title"/>
          </p:nvPr>
        </p:nvSpPr>
        <p:spPr/>
        <p:txBody>
          <a:bodyPr/>
          <a:lstStyle/>
          <a:p>
            <a:r>
              <a:rPr lang="en-US" dirty="0"/>
              <a:t>Patients’ Rights </a:t>
            </a:r>
          </a:p>
        </p:txBody>
      </p:sp>
    </p:spTree>
    <p:extLst>
      <p:ext uri="{BB962C8B-B14F-4D97-AF65-F5344CB8AC3E}">
        <p14:creationId xmlns:p14="http://schemas.microsoft.com/office/powerpoint/2010/main" val="26895833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12612</TotalTime>
  <Words>5081</Words>
  <Application>Microsoft Office PowerPoint</Application>
  <PresentationFormat>Widescreen</PresentationFormat>
  <Paragraphs>481</Paragraphs>
  <Slides>41</Slides>
  <Notes>12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41</vt:i4>
      </vt:variant>
    </vt:vector>
  </HeadingPairs>
  <TitlesOfParts>
    <vt:vector size="53" baseType="lpstr">
      <vt:lpstr>Arial</vt:lpstr>
      <vt:lpstr>Arial Black</vt:lpstr>
      <vt:lpstr>Arial Narrow</vt:lpstr>
      <vt:lpstr>Calibri</vt:lpstr>
      <vt:lpstr>Calibri Light</vt:lpstr>
      <vt:lpstr>Minion Pro Cond</vt:lpstr>
      <vt:lpstr>Myriad Pro Cond</vt:lpstr>
      <vt:lpstr>Palatino Linotype</vt:lpstr>
      <vt:lpstr>Times New Roman</vt:lpstr>
      <vt:lpstr>Times New Roman MT Extra Bold</vt:lpstr>
      <vt:lpstr>Wingdings</vt:lpstr>
      <vt:lpstr>Office Theme</vt:lpstr>
      <vt:lpstr>PowerPoint Presentation</vt:lpstr>
      <vt:lpstr>Your County Patients’ Rights Team</vt:lpstr>
      <vt:lpstr>Presentation Training Objectives</vt:lpstr>
      <vt:lpstr>Mission Statement for Patients’ Rights</vt:lpstr>
      <vt:lpstr>Brief History and Intent of Lanterman-Petris-Short (LPS) Act </vt:lpstr>
      <vt:lpstr>The Advocacy System</vt:lpstr>
      <vt:lpstr>Authority of Patients’ Rights Advocates</vt:lpstr>
      <vt:lpstr>The Value of Advocacy</vt:lpstr>
      <vt:lpstr>Patients’ Rights </vt:lpstr>
      <vt:lpstr>Constitutional &amp; Treatment Rights –Undeniable Rights</vt:lpstr>
      <vt:lpstr>More Treatment Rights (Undeniable)</vt:lpstr>
      <vt:lpstr>Treatment with Antipsychotic/Psychotropic Medication</vt:lpstr>
      <vt:lpstr>Inpatient Rights (Deniable)</vt:lpstr>
      <vt:lpstr>Good Cause for Denial of Rights</vt:lpstr>
      <vt:lpstr>Documentation of Denial of Rights (DOR)</vt:lpstr>
      <vt:lpstr>Restoration of Rights </vt:lpstr>
      <vt:lpstr>Denial of Rights –Monthly Tally (DHCS 1803)</vt:lpstr>
      <vt:lpstr>Acute Inpatient Psychiatric Services &amp; LPS Regulations for Involuntary Treatment</vt:lpstr>
      <vt:lpstr>LPS Involuntary Holds -in San Bernardino County</vt:lpstr>
      <vt:lpstr>Definitions of Gravely Disabled (GD)</vt:lpstr>
      <vt:lpstr>WIC 5150: Involuntary Detention up to 72-hours</vt:lpstr>
      <vt:lpstr>“5150 Application”:  DHCS 1801 (06/18)</vt:lpstr>
      <vt:lpstr>Involuntary Patient Advisement:  DHCS 1802</vt:lpstr>
      <vt:lpstr>Prior to expiration of 72-Hours </vt:lpstr>
      <vt:lpstr>WIC 5250: Certification for Intensive Treatment</vt:lpstr>
      <vt:lpstr>Delivering the Notice of Certification </vt:lpstr>
      <vt:lpstr>5250 &amp; Due Process Rights </vt:lpstr>
      <vt:lpstr>Due Process and Representation</vt:lpstr>
      <vt:lpstr>LPS Facility and Certification Review Hearing</vt:lpstr>
      <vt:lpstr>WIC 5275:  Writ of Habeas Corpus (Request for Release)</vt:lpstr>
      <vt:lpstr>Discharge Planning:  HSC 1262, WIC 5622, WIC 5768.5</vt:lpstr>
      <vt:lpstr>SB 1152 Discharge Criteria for the Homeless</vt:lpstr>
      <vt:lpstr>SB 1152 Discharge Criteria for the Homeless (continued)</vt:lpstr>
      <vt:lpstr>MORE ON MINORS:  Children’s Civil Commitment and Mental Health Treatment Act of 1988</vt:lpstr>
      <vt:lpstr>What is a Minor</vt:lpstr>
      <vt:lpstr>What is 5585 Hold?</vt:lpstr>
      <vt:lpstr>WIC 5585.52:  Clinical Evaluation</vt:lpstr>
      <vt:lpstr>Voluntary Hospitalization</vt:lpstr>
      <vt:lpstr>What is a Roger S. Hearing</vt:lpstr>
      <vt:lpstr>CONTACT PATIENTS’ RIGHTS FOR TECHNICAL ASSISTANCE</vt:lpstr>
      <vt:lpstr>References </vt:lpstr>
    </vt:vector>
  </TitlesOfParts>
  <Company>San Bernardino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Debbie Don</dc:creator>
  <cp:lastModifiedBy>Aldaz, Mariam DBH</cp:lastModifiedBy>
  <cp:revision>436</cp:revision>
  <cp:lastPrinted>2020-01-14T22:35:31Z</cp:lastPrinted>
  <dcterms:created xsi:type="dcterms:W3CDTF">2019-02-13T00:17:36Z</dcterms:created>
  <dcterms:modified xsi:type="dcterms:W3CDTF">2024-03-26T22:14:17Z</dcterms:modified>
</cp:coreProperties>
</file>