
<file path=[Content_Types].xml><?xml version="1.0" encoding="utf-8"?>
<Types xmlns="http://schemas.openxmlformats.org/package/2006/content-types">
  <Default Extension="34AB2F10" ContentType="image/pn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47" r:id="rId2"/>
    <p:sldId id="359" r:id="rId3"/>
    <p:sldId id="257" r:id="rId4"/>
    <p:sldId id="260" r:id="rId5"/>
    <p:sldId id="355" r:id="rId6"/>
    <p:sldId id="350" r:id="rId7"/>
    <p:sldId id="349" r:id="rId8"/>
    <p:sldId id="351" r:id="rId9"/>
    <p:sldId id="352" r:id="rId10"/>
    <p:sldId id="356" r:id="rId11"/>
    <p:sldId id="365" r:id="rId12"/>
    <p:sldId id="364" r:id="rId13"/>
    <p:sldId id="363" r:id="rId14"/>
    <p:sldId id="366" r:id="rId15"/>
    <p:sldId id="361" r:id="rId16"/>
    <p:sldId id="354" r:id="rId17"/>
    <p:sldId id="353" r:id="rId18"/>
    <p:sldId id="286" r:id="rId19"/>
    <p:sldId id="316"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2E3AA9F-9870-4715-91DF-EE8769DCF6A1}">
          <p14:sldIdLst>
            <p14:sldId id="347"/>
            <p14:sldId id="359"/>
            <p14:sldId id="257"/>
            <p14:sldId id="260"/>
            <p14:sldId id="355"/>
            <p14:sldId id="350"/>
            <p14:sldId id="349"/>
            <p14:sldId id="351"/>
          </p14:sldIdLst>
        </p14:section>
        <p14:section name="Untitled Section" id="{4938FDD7-345B-42FC-ADA9-27D178C9E546}">
          <p14:sldIdLst>
            <p14:sldId id="352"/>
            <p14:sldId id="356"/>
            <p14:sldId id="365"/>
            <p14:sldId id="364"/>
            <p14:sldId id="363"/>
            <p14:sldId id="366"/>
            <p14:sldId id="361"/>
            <p14:sldId id="354"/>
            <p14:sldId id="353"/>
            <p14:sldId id="286"/>
            <p14:sldId id="31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2EA5D32-4DFB-C31F-17AE-4904A1797C57}" name="Aldaz, Mariam DBH" initials="AMD" userId="S::Mariam.Aldaz@dbh.sbcounty.gov::dea70bbc-9ca8-4181-955b-c9f55702bf7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nquist, Jeramy  DBH" initials="SJD" lastIdx="58" clrIdx="0">
    <p:extLst>
      <p:ext uri="{19B8F6BF-5375-455C-9EA6-DF929625EA0E}">
        <p15:presenceInfo xmlns:p15="http://schemas.microsoft.com/office/powerpoint/2012/main" userId="S-1-5-21-49233884-4160189278-1366953737-45657" providerId="AD"/>
      </p:ext>
    </p:extLst>
  </p:cmAuthor>
  <p:cmAuthor id="2" name="Carey-Wilson, Jacqueline" initials="CJ" lastIdx="17" clrIdx="1">
    <p:extLst>
      <p:ext uri="{19B8F6BF-5375-455C-9EA6-DF929625EA0E}">
        <p15:presenceInfo xmlns:p15="http://schemas.microsoft.com/office/powerpoint/2012/main" userId="S-1-5-21-49233884-4160189278-1366953737-2313" providerId="AD"/>
      </p:ext>
    </p:extLst>
  </p:cmAuthor>
  <p:cmAuthor id="3" name="Mitchell, Sally DBH" initials="MSD" lastIdx="2" clrIdx="2">
    <p:extLst>
      <p:ext uri="{19B8F6BF-5375-455C-9EA6-DF929625EA0E}">
        <p15:presenceInfo xmlns:p15="http://schemas.microsoft.com/office/powerpoint/2012/main" userId="S::smitchell@dbh.sbcounty.gov::2103999c-cf9b-4eca-998d-bc0dc9d1dff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9F24"/>
    <a:srgbClr val="002D74"/>
    <a:srgbClr val="2911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78947" autoAdjust="0"/>
  </p:normalViewPr>
  <p:slideViewPr>
    <p:cSldViewPr snapToGrid="0">
      <p:cViewPr varScale="1">
        <p:scale>
          <a:sx n="88" d="100"/>
          <a:sy n="88" d="100"/>
        </p:scale>
        <p:origin x="114" y="15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D8C3180-E9C0-49EA-B72E-A00D6DFB83A6}" type="datetimeFigureOut">
              <a:rPr lang="en-US" smtClean="0"/>
              <a:t>3/26/2024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5E3E9EF-4549-4EAD-A62B-0B4C982BAFD9}" type="slidenum">
              <a:rPr lang="en-US" smtClean="0"/>
              <a:t>‹#›</a:t>
            </a:fld>
            <a:endParaRPr lang="en-US"/>
          </a:p>
        </p:txBody>
      </p:sp>
    </p:spTree>
    <p:extLst>
      <p:ext uri="{BB962C8B-B14F-4D97-AF65-F5344CB8AC3E}">
        <p14:creationId xmlns:p14="http://schemas.microsoft.com/office/powerpoint/2010/main" val="1350128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D33CA28-03A1-439B-BA0C-923E5CA29B06}" type="datetimeFigureOut">
              <a:rPr lang="en-US" smtClean="0"/>
              <a:t>3/26/2024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6D76163-0FD4-4DB7-8F4B-FF1A2B2E1483}" type="slidenum">
              <a:rPr lang="en-US" smtClean="0"/>
              <a:t>‹#›</a:t>
            </a:fld>
            <a:endParaRPr lang="en-US"/>
          </a:p>
        </p:txBody>
      </p:sp>
    </p:spTree>
    <p:extLst>
      <p:ext uri="{BB962C8B-B14F-4D97-AF65-F5344CB8AC3E}">
        <p14:creationId xmlns:p14="http://schemas.microsoft.com/office/powerpoint/2010/main" val="2893848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This PowerPoint Template incorporates Master</a:t>
            </a:r>
            <a:r>
              <a:rPr lang="en-US" baseline="0" dirty="0"/>
              <a:t> Slides—meaning that a master layout controls the look of the entire presentation.  There are 4 master slide layouts—a title layout (shown here), a one column layout (slide 2), a two column layout (slide 3), and a 2 column layout with titles above (slide 4). When you insert a new slide, you are given these 4 “master layout” choices. </a:t>
            </a:r>
            <a:r>
              <a:rPr lang="en-US" b="1" dirty="0"/>
              <a:t>To</a:t>
            </a:r>
            <a:r>
              <a:rPr lang="en-US" b="1" baseline="0" dirty="0"/>
              <a:t> change the Department and Division titles, please see the instructions on slide 2.  </a:t>
            </a:r>
            <a:endParaRPr lang="en-US" b="1" dirty="0"/>
          </a:p>
          <a:p>
            <a:endParaRPr lang="en-US" dirty="0"/>
          </a:p>
        </p:txBody>
      </p:sp>
      <p:sp>
        <p:nvSpPr>
          <p:cNvPr id="4" name="Slide Number Placeholder 3"/>
          <p:cNvSpPr>
            <a:spLocks noGrp="1"/>
          </p:cNvSpPr>
          <p:nvPr>
            <p:ph type="sldNum" sz="quarter" idx="10"/>
          </p:nvPr>
        </p:nvSpPr>
        <p:spPr/>
        <p:txBody>
          <a:bodyPr/>
          <a:lstStyle/>
          <a:p>
            <a:fld id="{06D76163-0FD4-4DB7-8F4B-FF1A2B2E1483}" type="slidenum">
              <a:rPr lang="en-US" smtClean="0"/>
              <a:t>1</a:t>
            </a:fld>
            <a:endParaRPr lang="en-US"/>
          </a:p>
        </p:txBody>
      </p:sp>
    </p:spTree>
    <p:extLst>
      <p:ext uri="{BB962C8B-B14F-4D97-AF65-F5344CB8AC3E}">
        <p14:creationId xmlns:p14="http://schemas.microsoft.com/office/powerpoint/2010/main" val="1100396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D76163-0FD4-4DB7-8F4B-FF1A2B2E1483}" type="slidenum">
              <a:rPr lang="en-US" smtClean="0"/>
              <a:t>10</a:t>
            </a:fld>
            <a:endParaRPr lang="en-US"/>
          </a:p>
        </p:txBody>
      </p:sp>
    </p:spTree>
    <p:extLst>
      <p:ext uri="{BB962C8B-B14F-4D97-AF65-F5344CB8AC3E}">
        <p14:creationId xmlns:p14="http://schemas.microsoft.com/office/powerpoint/2010/main" val="1458772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D76163-0FD4-4DB7-8F4B-FF1A2B2E1483}" type="slidenum">
              <a:rPr lang="en-US" smtClean="0"/>
              <a:t>11</a:t>
            </a:fld>
            <a:endParaRPr lang="en-US"/>
          </a:p>
        </p:txBody>
      </p:sp>
    </p:spTree>
    <p:extLst>
      <p:ext uri="{BB962C8B-B14F-4D97-AF65-F5344CB8AC3E}">
        <p14:creationId xmlns:p14="http://schemas.microsoft.com/office/powerpoint/2010/main" val="973781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D76163-0FD4-4DB7-8F4B-FF1A2B2E1483}" type="slidenum">
              <a:rPr lang="en-US" smtClean="0"/>
              <a:t>12</a:t>
            </a:fld>
            <a:endParaRPr lang="en-US"/>
          </a:p>
        </p:txBody>
      </p:sp>
    </p:spTree>
    <p:extLst>
      <p:ext uri="{BB962C8B-B14F-4D97-AF65-F5344CB8AC3E}">
        <p14:creationId xmlns:p14="http://schemas.microsoft.com/office/powerpoint/2010/main" val="2395879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D76163-0FD4-4DB7-8F4B-FF1A2B2E1483}" type="slidenum">
              <a:rPr lang="en-US" smtClean="0"/>
              <a:t>13</a:t>
            </a:fld>
            <a:endParaRPr lang="en-US"/>
          </a:p>
        </p:txBody>
      </p:sp>
    </p:spTree>
    <p:extLst>
      <p:ext uri="{BB962C8B-B14F-4D97-AF65-F5344CB8AC3E}">
        <p14:creationId xmlns:p14="http://schemas.microsoft.com/office/powerpoint/2010/main" val="16826240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D76163-0FD4-4DB7-8F4B-FF1A2B2E1483}" type="slidenum">
              <a:rPr lang="en-US" smtClean="0"/>
              <a:t>14</a:t>
            </a:fld>
            <a:endParaRPr lang="en-US"/>
          </a:p>
        </p:txBody>
      </p:sp>
    </p:spTree>
    <p:extLst>
      <p:ext uri="{BB962C8B-B14F-4D97-AF65-F5344CB8AC3E}">
        <p14:creationId xmlns:p14="http://schemas.microsoft.com/office/powerpoint/2010/main" val="2462467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D76163-0FD4-4DB7-8F4B-FF1A2B2E1483}" type="slidenum">
              <a:rPr lang="en-US" smtClean="0"/>
              <a:t>15</a:t>
            </a:fld>
            <a:endParaRPr lang="en-US"/>
          </a:p>
        </p:txBody>
      </p:sp>
    </p:spTree>
    <p:extLst>
      <p:ext uri="{BB962C8B-B14F-4D97-AF65-F5344CB8AC3E}">
        <p14:creationId xmlns:p14="http://schemas.microsoft.com/office/powerpoint/2010/main" val="12658658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D76163-0FD4-4DB7-8F4B-FF1A2B2E1483}" type="slidenum">
              <a:rPr lang="en-US" smtClean="0"/>
              <a:t>16</a:t>
            </a:fld>
            <a:endParaRPr lang="en-US"/>
          </a:p>
        </p:txBody>
      </p:sp>
    </p:spTree>
    <p:extLst>
      <p:ext uri="{BB962C8B-B14F-4D97-AF65-F5344CB8AC3E}">
        <p14:creationId xmlns:p14="http://schemas.microsoft.com/office/powerpoint/2010/main" val="2493728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D76163-0FD4-4DB7-8F4B-FF1A2B2E1483}" type="slidenum">
              <a:rPr lang="en-US" smtClean="0"/>
              <a:t>17</a:t>
            </a:fld>
            <a:endParaRPr lang="en-US"/>
          </a:p>
        </p:txBody>
      </p:sp>
    </p:spTree>
    <p:extLst>
      <p:ext uri="{BB962C8B-B14F-4D97-AF65-F5344CB8AC3E}">
        <p14:creationId xmlns:p14="http://schemas.microsoft.com/office/powerpoint/2010/main" val="40860389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D76163-0FD4-4DB7-8F4B-FF1A2B2E1483}" type="slidenum">
              <a:rPr lang="en-US" smtClean="0"/>
              <a:t>18</a:t>
            </a:fld>
            <a:endParaRPr lang="en-US"/>
          </a:p>
        </p:txBody>
      </p:sp>
    </p:spTree>
    <p:extLst>
      <p:ext uri="{BB962C8B-B14F-4D97-AF65-F5344CB8AC3E}">
        <p14:creationId xmlns:p14="http://schemas.microsoft.com/office/powerpoint/2010/main" val="4365907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D76163-0FD4-4DB7-8F4B-FF1A2B2E1483}" type="slidenum">
              <a:rPr lang="en-US" smtClean="0"/>
              <a:t>19</a:t>
            </a:fld>
            <a:endParaRPr lang="en-US"/>
          </a:p>
        </p:txBody>
      </p:sp>
    </p:spTree>
    <p:extLst>
      <p:ext uri="{BB962C8B-B14F-4D97-AF65-F5344CB8AC3E}">
        <p14:creationId xmlns:p14="http://schemas.microsoft.com/office/powerpoint/2010/main" val="3928200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D76163-0FD4-4DB7-8F4B-FF1A2B2E1483}" type="slidenum">
              <a:rPr lang="en-US" smtClean="0"/>
              <a:t>2</a:t>
            </a:fld>
            <a:endParaRPr lang="en-US"/>
          </a:p>
        </p:txBody>
      </p:sp>
    </p:spTree>
    <p:extLst>
      <p:ext uri="{BB962C8B-B14F-4D97-AF65-F5344CB8AC3E}">
        <p14:creationId xmlns:p14="http://schemas.microsoft.com/office/powerpoint/2010/main" val="4093744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D76163-0FD4-4DB7-8F4B-FF1A2B2E1483}" type="slidenum">
              <a:rPr lang="en-US" smtClean="0"/>
              <a:t>3</a:t>
            </a:fld>
            <a:endParaRPr lang="en-US"/>
          </a:p>
        </p:txBody>
      </p:sp>
    </p:spTree>
    <p:extLst>
      <p:ext uri="{BB962C8B-B14F-4D97-AF65-F5344CB8AC3E}">
        <p14:creationId xmlns:p14="http://schemas.microsoft.com/office/powerpoint/2010/main" val="1517770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D76163-0FD4-4DB7-8F4B-FF1A2B2E1483}" type="slidenum">
              <a:rPr lang="en-US" smtClean="0"/>
              <a:t>4</a:t>
            </a:fld>
            <a:endParaRPr lang="en-US"/>
          </a:p>
        </p:txBody>
      </p:sp>
    </p:spTree>
    <p:extLst>
      <p:ext uri="{BB962C8B-B14F-4D97-AF65-F5344CB8AC3E}">
        <p14:creationId xmlns:p14="http://schemas.microsoft.com/office/powerpoint/2010/main" val="467407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D76163-0FD4-4DB7-8F4B-FF1A2B2E1483}" type="slidenum">
              <a:rPr lang="en-US" smtClean="0"/>
              <a:t>5</a:t>
            </a:fld>
            <a:endParaRPr lang="en-US"/>
          </a:p>
        </p:txBody>
      </p:sp>
    </p:spTree>
    <p:extLst>
      <p:ext uri="{BB962C8B-B14F-4D97-AF65-F5344CB8AC3E}">
        <p14:creationId xmlns:p14="http://schemas.microsoft.com/office/powerpoint/2010/main" val="1681604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D76163-0FD4-4DB7-8F4B-FF1A2B2E1483}" type="slidenum">
              <a:rPr lang="en-US" smtClean="0"/>
              <a:t>6</a:t>
            </a:fld>
            <a:endParaRPr lang="en-US"/>
          </a:p>
        </p:txBody>
      </p:sp>
    </p:spTree>
    <p:extLst>
      <p:ext uri="{BB962C8B-B14F-4D97-AF65-F5344CB8AC3E}">
        <p14:creationId xmlns:p14="http://schemas.microsoft.com/office/powerpoint/2010/main" val="605773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D76163-0FD4-4DB7-8F4B-FF1A2B2E1483}" type="slidenum">
              <a:rPr lang="en-US" smtClean="0"/>
              <a:t>7</a:t>
            </a:fld>
            <a:endParaRPr lang="en-US"/>
          </a:p>
        </p:txBody>
      </p:sp>
    </p:spTree>
    <p:extLst>
      <p:ext uri="{BB962C8B-B14F-4D97-AF65-F5344CB8AC3E}">
        <p14:creationId xmlns:p14="http://schemas.microsoft.com/office/powerpoint/2010/main" val="2117068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6D76163-0FD4-4DB7-8F4B-FF1A2B2E1483}" type="slidenum">
              <a:rPr lang="en-US" smtClean="0"/>
              <a:t>8</a:t>
            </a:fld>
            <a:endParaRPr lang="en-US"/>
          </a:p>
        </p:txBody>
      </p:sp>
    </p:spTree>
    <p:extLst>
      <p:ext uri="{BB962C8B-B14F-4D97-AF65-F5344CB8AC3E}">
        <p14:creationId xmlns:p14="http://schemas.microsoft.com/office/powerpoint/2010/main" val="2919533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5350 hold allows P.O &amp; mental health professionals to take individual into custody if believe that your mental illness, likely to cause or suffer specific kinds o of home.  Timeline (d) (2) . Court or jury trial shall commence within 10 days of the date of the demand, except that the court shall continue the trial date for a period not to exceed 15 days upon the request of counsel for the proposed </a:t>
            </a:r>
            <a:r>
              <a:rPr lang="en-US" sz="1200" b="0" i="0" kern="1200" dirty="0" err="1">
                <a:solidFill>
                  <a:schemeClr val="tx1"/>
                </a:solidFill>
                <a:effectLst/>
                <a:latin typeface="+mn-lt"/>
                <a:ea typeface="+mn-ea"/>
                <a:cs typeface="+mn-cs"/>
              </a:rPr>
              <a:t>conservatee</a:t>
            </a:r>
            <a:r>
              <a:rPr lang="en-US" sz="1200" b="0" i="0" kern="1200" dirty="0">
                <a:solidFill>
                  <a:schemeClr val="tx1"/>
                </a:solidFill>
                <a:effectLst/>
                <a:latin typeface="+mn-lt"/>
                <a:ea typeface="+mn-ea"/>
                <a:cs typeface="+mn-cs"/>
              </a:rPr>
              <a:t>. Failure to commence the trial within that period of time is grounds for dismissal of the conservatorship proceedings</a:t>
            </a:r>
            <a:endParaRPr lang="en-US" dirty="0"/>
          </a:p>
        </p:txBody>
      </p:sp>
      <p:sp>
        <p:nvSpPr>
          <p:cNvPr id="4" name="Slide Number Placeholder 3"/>
          <p:cNvSpPr>
            <a:spLocks noGrp="1"/>
          </p:cNvSpPr>
          <p:nvPr>
            <p:ph type="sldNum" sz="quarter" idx="5"/>
          </p:nvPr>
        </p:nvSpPr>
        <p:spPr/>
        <p:txBody>
          <a:bodyPr/>
          <a:lstStyle/>
          <a:p>
            <a:fld id="{06D76163-0FD4-4DB7-8F4B-FF1A2B2E1483}" type="slidenum">
              <a:rPr lang="en-US" smtClean="0"/>
              <a:t>9</a:t>
            </a:fld>
            <a:endParaRPr lang="en-US"/>
          </a:p>
        </p:txBody>
      </p:sp>
    </p:spTree>
    <p:extLst>
      <p:ext uri="{BB962C8B-B14F-4D97-AF65-F5344CB8AC3E}">
        <p14:creationId xmlns:p14="http://schemas.microsoft.com/office/powerpoint/2010/main" val="14601256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14" y="-179087"/>
            <a:ext cx="12192000" cy="7102990"/>
          </a:xfrm>
          <a:prstGeom prst="rect">
            <a:avLst/>
          </a:prstGeom>
        </p:spPr>
      </p:pic>
      <p:sp>
        <p:nvSpPr>
          <p:cNvPr id="9" name="TextBox 8"/>
          <p:cNvSpPr txBox="1"/>
          <p:nvPr userDrawn="1"/>
        </p:nvSpPr>
        <p:spPr>
          <a:xfrm>
            <a:off x="3548205" y="638206"/>
            <a:ext cx="3326552" cy="584775"/>
          </a:xfrm>
          <a:prstGeom prst="rect">
            <a:avLst/>
          </a:prstGeom>
          <a:noFill/>
        </p:spPr>
        <p:txBody>
          <a:bodyPr wrap="none" rtlCol="0">
            <a:spAutoFit/>
          </a:bodyPr>
          <a:lstStyle/>
          <a:p>
            <a:r>
              <a:rPr lang="en-US" dirty="0">
                <a:solidFill>
                  <a:srgbClr val="002D74"/>
                </a:solidFill>
                <a:latin typeface="Times New Roman MT Extra Bold" panose="02020A06060301020303" pitchFamily="18" charset="0"/>
              </a:rPr>
              <a:t>Department of Behavioral</a:t>
            </a:r>
            <a:r>
              <a:rPr lang="en-US" baseline="0" dirty="0">
                <a:solidFill>
                  <a:srgbClr val="002D74"/>
                </a:solidFill>
                <a:latin typeface="Times New Roman MT Extra Bold" panose="02020A06060301020303" pitchFamily="18" charset="0"/>
              </a:rPr>
              <a:t> Health </a:t>
            </a:r>
            <a:endParaRPr lang="en-US" dirty="0">
              <a:solidFill>
                <a:srgbClr val="002D74"/>
              </a:solidFill>
              <a:latin typeface="Times New Roman MT Extra Bold" panose="02020A06060301020303" pitchFamily="18" charset="0"/>
            </a:endParaRPr>
          </a:p>
          <a:p>
            <a:r>
              <a:rPr lang="en-US" sz="1400" baseline="0" dirty="0">
                <a:solidFill>
                  <a:srgbClr val="002D74"/>
                </a:solidFill>
                <a:latin typeface="Times New Roman MT Extra Bold" panose="02020A06060301020303" pitchFamily="18" charset="0"/>
              </a:rPr>
              <a:t>Patients’ Rights Office</a:t>
            </a:r>
            <a:endParaRPr lang="en-US" sz="1400" dirty="0">
              <a:solidFill>
                <a:srgbClr val="002D74"/>
              </a:solidFill>
              <a:latin typeface="Times New Roman MT Extra Bold" panose="02020A06060301020303" pitchFamily="18" charset="0"/>
            </a:endParaRPr>
          </a:p>
        </p:txBody>
      </p:sp>
      <p:sp>
        <p:nvSpPr>
          <p:cNvPr id="10" name="TextBox 9"/>
          <p:cNvSpPr txBox="1"/>
          <p:nvPr userDrawn="1"/>
        </p:nvSpPr>
        <p:spPr>
          <a:xfrm>
            <a:off x="10360395" y="6056697"/>
            <a:ext cx="1959941" cy="492443"/>
          </a:xfrm>
          <a:prstGeom prst="rect">
            <a:avLst/>
          </a:prstGeom>
          <a:noFill/>
        </p:spPr>
        <p:txBody>
          <a:bodyPr wrap="square" rtlCol="0">
            <a:spAutoFit/>
          </a:bodyPr>
          <a:lstStyle/>
          <a:p>
            <a:pPr algn="ctr"/>
            <a:r>
              <a:rPr lang="en-US" sz="1300" b="1" i="1" dirty="0">
                <a:solidFill>
                  <a:schemeClr val="bg1"/>
                </a:solidFill>
                <a:latin typeface="Arial Narrow" panose="020B0606020202030204" pitchFamily="34" charset="0"/>
              </a:rPr>
              <a:t>www.SBCounty.gov</a:t>
            </a:r>
          </a:p>
          <a:p>
            <a:endParaRPr lang="en-US" sz="1300" b="1" i="1" dirty="0">
              <a:solidFill>
                <a:schemeClr val="bg1"/>
              </a:solidFill>
              <a:latin typeface="Myriad Pro Cond" pitchFamily="34" charset="0"/>
            </a:endParaRP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4147" y="215388"/>
            <a:ext cx="2797890" cy="1366487"/>
          </a:xfrm>
          <a:prstGeom prst="rect">
            <a:avLst/>
          </a:prstGeom>
        </p:spPr>
      </p:pic>
      <p:sp>
        <p:nvSpPr>
          <p:cNvPr id="12" name="Text Placeholder 6"/>
          <p:cNvSpPr>
            <a:spLocks noGrp="1"/>
          </p:cNvSpPr>
          <p:nvPr>
            <p:ph type="body" sz="quarter" idx="10" hasCustomPrompt="1"/>
          </p:nvPr>
        </p:nvSpPr>
        <p:spPr>
          <a:xfrm>
            <a:off x="564147" y="2232678"/>
            <a:ext cx="6345859" cy="838200"/>
          </a:xfrm>
        </p:spPr>
        <p:txBody>
          <a:bodyPr>
            <a:noAutofit/>
          </a:bodyPr>
          <a:lstStyle>
            <a:lvl1pPr marL="0" indent="0">
              <a:spcBef>
                <a:spcPts val="0"/>
              </a:spcBef>
              <a:buNone/>
              <a:defRPr sz="2400" b="1" baseline="0">
                <a:solidFill>
                  <a:schemeClr val="bg1"/>
                </a:solidFill>
                <a:latin typeface="Arial" panose="020B0604020202020204" pitchFamily="34" charset="0"/>
                <a:cs typeface="Arial" panose="020B0604020202020204" pitchFamily="34" charset="0"/>
              </a:defRPr>
            </a:lvl1pPr>
            <a:lvl2pPr>
              <a:defRPr sz="1800" b="1">
                <a:solidFill>
                  <a:schemeClr val="bg1"/>
                </a:solidFill>
                <a:latin typeface="Arial" panose="020B0604020202020204" pitchFamily="34" charset="0"/>
                <a:cs typeface="Arial" panose="020B0604020202020204" pitchFamily="34" charset="0"/>
              </a:defRPr>
            </a:lvl2pPr>
            <a:lvl3pPr>
              <a:defRPr sz="1800" b="1">
                <a:solidFill>
                  <a:schemeClr val="bg1"/>
                </a:solidFill>
                <a:latin typeface="Arial" panose="020B0604020202020204" pitchFamily="34" charset="0"/>
                <a:cs typeface="Arial" panose="020B0604020202020204" pitchFamily="34" charset="0"/>
              </a:defRPr>
            </a:lvl3pPr>
            <a:lvl4pPr>
              <a:defRPr sz="1800" b="1">
                <a:solidFill>
                  <a:schemeClr val="bg1"/>
                </a:solidFill>
                <a:latin typeface="Arial" panose="020B0604020202020204" pitchFamily="34" charset="0"/>
                <a:cs typeface="Arial" panose="020B0604020202020204" pitchFamily="34" charset="0"/>
              </a:defRPr>
            </a:lvl4pPr>
            <a:lvl5pPr>
              <a:defRPr sz="1800" b="1">
                <a:solidFill>
                  <a:schemeClr val="bg1"/>
                </a:solidFill>
                <a:latin typeface="Arial" panose="020B0604020202020204" pitchFamily="34" charset="0"/>
                <a:cs typeface="Arial" panose="020B0604020202020204" pitchFamily="34" charset="0"/>
              </a:defRPr>
            </a:lvl5pPr>
          </a:lstStyle>
          <a:p>
            <a:pPr lvl="0"/>
            <a:r>
              <a:rPr lang="en-US" dirty="0"/>
              <a:t>Patients’ Rights and Advocacy </a:t>
            </a:r>
          </a:p>
        </p:txBody>
      </p:sp>
      <p:sp>
        <p:nvSpPr>
          <p:cNvPr id="15" name="Text Placeholder 8"/>
          <p:cNvSpPr>
            <a:spLocks noGrp="1"/>
          </p:cNvSpPr>
          <p:nvPr>
            <p:ph type="body" sz="quarter" idx="13" hasCustomPrompt="1"/>
          </p:nvPr>
        </p:nvSpPr>
        <p:spPr>
          <a:xfrm>
            <a:off x="564148" y="4523509"/>
            <a:ext cx="4191000" cy="381000"/>
          </a:xfrm>
        </p:spPr>
        <p:txBody>
          <a:bodyPr/>
          <a:lstStyle>
            <a:lvl1pPr marL="0" indent="0">
              <a:buNone/>
              <a:defRPr sz="1800" baseline="0">
                <a:solidFill>
                  <a:schemeClr val="bg1"/>
                </a:solidFill>
                <a:latin typeface="Arial" panose="020B0604020202020204" pitchFamily="34" charset="0"/>
                <a:cs typeface="Arial" panose="020B0604020202020204" pitchFamily="34" charset="0"/>
              </a:defRPr>
            </a:lvl1pPr>
          </a:lstStyle>
          <a:p>
            <a:pPr lvl="0"/>
            <a:r>
              <a:rPr lang="en-US" dirty="0"/>
              <a:t>Patients’ Rights Team</a:t>
            </a:r>
          </a:p>
        </p:txBody>
      </p:sp>
      <p:sp>
        <p:nvSpPr>
          <p:cNvPr id="16" name="Text Placeholder 8"/>
          <p:cNvSpPr>
            <a:spLocks noGrp="1"/>
          </p:cNvSpPr>
          <p:nvPr>
            <p:ph type="body" sz="quarter" idx="14" hasCustomPrompt="1"/>
          </p:nvPr>
        </p:nvSpPr>
        <p:spPr>
          <a:xfrm>
            <a:off x="564148" y="4828309"/>
            <a:ext cx="4191000" cy="381000"/>
          </a:xfrm>
        </p:spPr>
        <p:txBody>
          <a:bodyPr/>
          <a:lstStyle>
            <a:lvl1pPr marL="0" indent="0">
              <a:buNone/>
              <a:defRPr sz="1800" baseline="0">
                <a:solidFill>
                  <a:schemeClr val="bg1"/>
                </a:solidFill>
                <a:latin typeface="Arial" panose="020B0604020202020204" pitchFamily="34" charset="0"/>
                <a:cs typeface="Arial" panose="020B0604020202020204" pitchFamily="34" charset="0"/>
              </a:defRPr>
            </a:lvl1pPr>
          </a:lstStyle>
          <a:p>
            <a:pPr lvl="0"/>
            <a:r>
              <a:rPr lang="en-US" dirty="0"/>
              <a:t>January 8, 2020</a:t>
            </a:r>
          </a:p>
        </p:txBody>
      </p:sp>
    </p:spTree>
    <p:extLst>
      <p:ext uri="{BB962C8B-B14F-4D97-AF65-F5344CB8AC3E}">
        <p14:creationId xmlns:p14="http://schemas.microsoft.com/office/powerpoint/2010/main" val="820658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userDrawn="1"/>
        </p:nvSpPr>
        <p:spPr>
          <a:xfrm>
            <a:off x="0" y="0"/>
            <a:ext cx="12192000" cy="849745"/>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849751"/>
            <a:ext cx="12192000" cy="138546"/>
          </a:xfrm>
          <a:prstGeom prst="rect">
            <a:avLst/>
          </a:prstGeom>
          <a:solidFill>
            <a:srgbClr val="CF9F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6133289"/>
            <a:ext cx="12192001" cy="724712"/>
          </a:xfrm>
          <a:prstGeom prst="rect">
            <a:avLst/>
          </a:prstGeom>
        </p:spPr>
      </p:pic>
      <p:sp>
        <p:nvSpPr>
          <p:cNvPr id="10" name="Text Placeholder 24"/>
          <p:cNvSpPr>
            <a:spLocks noGrp="1"/>
          </p:cNvSpPr>
          <p:nvPr>
            <p:ph type="body" sz="quarter" idx="13"/>
          </p:nvPr>
        </p:nvSpPr>
        <p:spPr>
          <a:xfrm>
            <a:off x="457200" y="1143000"/>
            <a:ext cx="11272982" cy="4648200"/>
          </a:xfrm>
        </p:spPr>
        <p:txBody>
          <a:bodyPr>
            <a:normAutofit/>
          </a:bodyPr>
          <a:lstStyle>
            <a:lvl1pPr>
              <a:defRPr sz="2400" baseline="0">
                <a:latin typeface="Times New Roman" panose="02020603050405020304" pitchFamily="18" charset="0"/>
                <a:cs typeface="Times New Roman" panose="02020603050405020304" pitchFamily="18" charset="0"/>
              </a:defRPr>
            </a:lvl1pPr>
            <a:lvl2pPr>
              <a:defRPr sz="2000" baseline="0">
                <a:latin typeface="Times New Roman" panose="02020603050405020304" pitchFamily="18" charset="0"/>
                <a:cs typeface="Times New Roman" panose="02020603050405020304" pitchFamily="18" charset="0"/>
              </a:defRPr>
            </a:lvl2pPr>
            <a:lvl3pPr>
              <a:defRPr sz="1800" baseline="0">
                <a:latin typeface="Times New Roman" panose="02020603050405020304" pitchFamily="18" charset="0"/>
                <a:cs typeface="Times New Roman" panose="02020603050405020304" pitchFamily="18" charset="0"/>
              </a:defRPr>
            </a:lvl3pPr>
            <a:lvl4pPr>
              <a:defRPr sz="1600" baseline="0">
                <a:latin typeface="Times New Roman" panose="02020603050405020304" pitchFamily="18" charset="0"/>
                <a:cs typeface="Times New Roman" panose="02020603050405020304" pitchFamily="18" charset="0"/>
              </a:defRPr>
            </a:lvl4pPr>
            <a:lvl5pPr>
              <a:defRPr sz="1400" baseline="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25"/>
          <p:cNvSpPr>
            <a:spLocks noGrp="1"/>
          </p:cNvSpPr>
          <p:nvPr>
            <p:ph type="title" hasCustomPrompt="1"/>
          </p:nvPr>
        </p:nvSpPr>
        <p:spPr>
          <a:xfrm>
            <a:off x="457200" y="-152400"/>
            <a:ext cx="11272982" cy="1143000"/>
          </a:xfrm>
        </p:spPr>
        <p:txBody>
          <a:bodyPr>
            <a:normAutofit/>
          </a:bodyPr>
          <a:lstStyle>
            <a:lvl1pPr>
              <a:defRPr sz="2400" baseline="0">
                <a:solidFill>
                  <a:schemeClr val="bg1"/>
                </a:solidFill>
                <a:latin typeface="Arial Black" panose="020B0A04020102020204" pitchFamily="34" charset="0"/>
              </a:defRPr>
            </a:lvl1pPr>
          </a:lstStyle>
          <a:p>
            <a:r>
              <a:rPr lang="en-US" dirty="0"/>
              <a:t>Text Slide Heading Set in Arial Black</a:t>
            </a:r>
          </a:p>
        </p:txBody>
      </p:sp>
      <p:sp>
        <p:nvSpPr>
          <p:cNvPr id="12" name="Slide Number Placeholder 1"/>
          <p:cNvSpPr txBox="1">
            <a:spLocks/>
          </p:cNvSpPr>
          <p:nvPr userDrawn="1"/>
        </p:nvSpPr>
        <p:spPr>
          <a:xfrm>
            <a:off x="11004698" y="472206"/>
            <a:ext cx="1066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Page </a:t>
            </a:r>
            <a:fld id="{7D2A9A1A-67AD-4575-BECD-A721609EF19D}" type="slidenum">
              <a:rPr lang="en-US" smtClean="0"/>
              <a:pPr/>
              <a:t>‹#›</a:t>
            </a:fld>
            <a:endParaRPr lang="en-US" dirty="0"/>
          </a:p>
        </p:txBody>
      </p:sp>
    </p:spTree>
    <p:extLst>
      <p:ext uri="{BB962C8B-B14F-4D97-AF65-F5344CB8AC3E}">
        <p14:creationId xmlns:p14="http://schemas.microsoft.com/office/powerpoint/2010/main" val="2603867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p:cNvSpPr/>
          <p:nvPr userDrawn="1"/>
        </p:nvSpPr>
        <p:spPr>
          <a:xfrm>
            <a:off x="0" y="0"/>
            <a:ext cx="12192000" cy="849745"/>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849751"/>
            <a:ext cx="12192000" cy="138546"/>
          </a:xfrm>
          <a:prstGeom prst="rect">
            <a:avLst/>
          </a:prstGeom>
          <a:solidFill>
            <a:srgbClr val="CF9F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6133289"/>
            <a:ext cx="12192001" cy="724712"/>
          </a:xfrm>
          <a:prstGeom prst="rect">
            <a:avLst/>
          </a:prstGeom>
        </p:spPr>
      </p:pic>
      <p:sp>
        <p:nvSpPr>
          <p:cNvPr id="11" name="Title 25"/>
          <p:cNvSpPr>
            <a:spLocks noGrp="1"/>
          </p:cNvSpPr>
          <p:nvPr>
            <p:ph type="title" hasCustomPrompt="1"/>
          </p:nvPr>
        </p:nvSpPr>
        <p:spPr>
          <a:xfrm>
            <a:off x="457200" y="-152400"/>
            <a:ext cx="11272982" cy="1143000"/>
          </a:xfrm>
        </p:spPr>
        <p:txBody>
          <a:bodyPr>
            <a:normAutofit/>
          </a:bodyPr>
          <a:lstStyle>
            <a:lvl1pPr>
              <a:defRPr sz="2400" baseline="0">
                <a:solidFill>
                  <a:schemeClr val="bg1"/>
                </a:solidFill>
                <a:latin typeface="Arial Black" panose="020B0A04020102020204" pitchFamily="34" charset="0"/>
              </a:defRPr>
            </a:lvl1pPr>
          </a:lstStyle>
          <a:p>
            <a:r>
              <a:rPr lang="en-US" dirty="0"/>
              <a:t>Text Slide Heading Set in Arial Black</a:t>
            </a:r>
          </a:p>
        </p:txBody>
      </p:sp>
      <p:sp>
        <p:nvSpPr>
          <p:cNvPr id="12" name="Text Placeholder 24"/>
          <p:cNvSpPr>
            <a:spLocks noGrp="1"/>
          </p:cNvSpPr>
          <p:nvPr>
            <p:ph type="body" sz="quarter" idx="13"/>
          </p:nvPr>
        </p:nvSpPr>
        <p:spPr>
          <a:xfrm>
            <a:off x="457199" y="1143000"/>
            <a:ext cx="5509491" cy="4648200"/>
          </a:xfrm>
        </p:spPr>
        <p:txBody>
          <a:bodyPr>
            <a:normAutofit/>
          </a:bodyPr>
          <a:lstStyle>
            <a:lvl1pPr>
              <a:defRPr sz="2400" baseline="0">
                <a:latin typeface="Times New Roman" panose="02020603050405020304" pitchFamily="18" charset="0"/>
                <a:cs typeface="Times New Roman" panose="02020603050405020304" pitchFamily="18" charset="0"/>
              </a:defRPr>
            </a:lvl1pPr>
            <a:lvl2pPr>
              <a:defRPr sz="2000" baseline="0">
                <a:latin typeface="Times New Roman" panose="02020603050405020304" pitchFamily="18" charset="0"/>
                <a:cs typeface="Times New Roman" panose="02020603050405020304" pitchFamily="18" charset="0"/>
              </a:defRPr>
            </a:lvl2pPr>
            <a:lvl3pPr>
              <a:defRPr sz="1800" baseline="0">
                <a:latin typeface="Times New Roman" panose="02020603050405020304" pitchFamily="18" charset="0"/>
                <a:cs typeface="Times New Roman" panose="02020603050405020304" pitchFamily="18" charset="0"/>
              </a:defRPr>
            </a:lvl3pPr>
            <a:lvl4pPr>
              <a:defRPr sz="1600" baseline="0">
                <a:latin typeface="Times New Roman" panose="02020603050405020304" pitchFamily="18" charset="0"/>
                <a:cs typeface="Times New Roman" panose="02020603050405020304" pitchFamily="18" charset="0"/>
              </a:defRPr>
            </a:lvl4pPr>
            <a:lvl5pPr>
              <a:defRPr sz="1400" baseline="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24"/>
          <p:cNvSpPr>
            <a:spLocks noGrp="1"/>
          </p:cNvSpPr>
          <p:nvPr>
            <p:ph type="body" sz="quarter" idx="14"/>
          </p:nvPr>
        </p:nvSpPr>
        <p:spPr>
          <a:xfrm>
            <a:off x="6271491" y="1143000"/>
            <a:ext cx="5458691" cy="4648200"/>
          </a:xfrm>
        </p:spPr>
        <p:txBody>
          <a:bodyPr>
            <a:normAutofit/>
          </a:bodyPr>
          <a:lstStyle>
            <a:lvl1pPr>
              <a:defRPr sz="2400" baseline="0">
                <a:latin typeface="Times New Roman" panose="02020603050405020304" pitchFamily="18" charset="0"/>
                <a:cs typeface="Times New Roman" panose="02020603050405020304" pitchFamily="18" charset="0"/>
              </a:defRPr>
            </a:lvl1pPr>
            <a:lvl2pPr>
              <a:defRPr sz="2000" baseline="0">
                <a:latin typeface="Times New Roman" panose="02020603050405020304" pitchFamily="18" charset="0"/>
                <a:cs typeface="Times New Roman" panose="02020603050405020304" pitchFamily="18" charset="0"/>
              </a:defRPr>
            </a:lvl2pPr>
            <a:lvl3pPr>
              <a:defRPr sz="1800" baseline="0">
                <a:latin typeface="Times New Roman" panose="02020603050405020304" pitchFamily="18" charset="0"/>
                <a:cs typeface="Times New Roman" panose="02020603050405020304" pitchFamily="18" charset="0"/>
              </a:defRPr>
            </a:lvl3pPr>
            <a:lvl4pPr>
              <a:defRPr sz="1600" baseline="0">
                <a:latin typeface="Times New Roman" panose="02020603050405020304" pitchFamily="18" charset="0"/>
                <a:cs typeface="Times New Roman" panose="02020603050405020304" pitchFamily="18" charset="0"/>
              </a:defRPr>
            </a:lvl4pPr>
            <a:lvl5pPr>
              <a:defRPr sz="1400" baseline="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Slide Number Placeholder 1"/>
          <p:cNvSpPr txBox="1">
            <a:spLocks/>
          </p:cNvSpPr>
          <p:nvPr userDrawn="1"/>
        </p:nvSpPr>
        <p:spPr>
          <a:xfrm>
            <a:off x="11004698" y="472206"/>
            <a:ext cx="1066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Page </a:t>
            </a:r>
            <a:fld id="{7D2A9A1A-67AD-4575-BECD-A721609EF19D}" type="slidenum">
              <a:rPr lang="en-US" smtClean="0"/>
              <a:pPr/>
              <a:t>‹#›</a:t>
            </a:fld>
            <a:endParaRPr lang="en-US" dirty="0"/>
          </a:p>
        </p:txBody>
      </p:sp>
    </p:spTree>
    <p:extLst>
      <p:ext uri="{BB962C8B-B14F-4D97-AF65-F5344CB8AC3E}">
        <p14:creationId xmlns:p14="http://schemas.microsoft.com/office/powerpoint/2010/main" val="789945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p:cNvSpPr/>
          <p:nvPr userDrawn="1"/>
        </p:nvSpPr>
        <p:spPr>
          <a:xfrm>
            <a:off x="0" y="0"/>
            <a:ext cx="12192000" cy="849745"/>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849751"/>
            <a:ext cx="12192000" cy="138546"/>
          </a:xfrm>
          <a:prstGeom prst="rect">
            <a:avLst/>
          </a:prstGeom>
          <a:solidFill>
            <a:srgbClr val="CF9F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6133289"/>
            <a:ext cx="12192001" cy="724712"/>
          </a:xfrm>
          <a:prstGeom prst="rect">
            <a:avLst/>
          </a:prstGeom>
        </p:spPr>
      </p:pic>
      <p:sp>
        <p:nvSpPr>
          <p:cNvPr id="11" name="Title 25"/>
          <p:cNvSpPr>
            <a:spLocks noGrp="1"/>
          </p:cNvSpPr>
          <p:nvPr>
            <p:ph type="title" hasCustomPrompt="1"/>
          </p:nvPr>
        </p:nvSpPr>
        <p:spPr>
          <a:xfrm>
            <a:off x="457200" y="-152400"/>
            <a:ext cx="11272982" cy="1143000"/>
          </a:xfrm>
        </p:spPr>
        <p:txBody>
          <a:bodyPr>
            <a:normAutofit/>
          </a:bodyPr>
          <a:lstStyle>
            <a:lvl1pPr>
              <a:defRPr sz="2400" baseline="0">
                <a:solidFill>
                  <a:schemeClr val="bg1"/>
                </a:solidFill>
                <a:latin typeface="Arial Black" panose="020B0A04020102020204" pitchFamily="34" charset="0"/>
              </a:defRPr>
            </a:lvl1pPr>
          </a:lstStyle>
          <a:p>
            <a:r>
              <a:rPr lang="en-US" dirty="0"/>
              <a:t>Text Slide Heading Set in Arial Black</a:t>
            </a:r>
          </a:p>
        </p:txBody>
      </p:sp>
      <p:sp>
        <p:nvSpPr>
          <p:cNvPr id="12" name="Text Placeholder 24"/>
          <p:cNvSpPr>
            <a:spLocks noGrp="1"/>
          </p:cNvSpPr>
          <p:nvPr>
            <p:ph type="body" sz="quarter" idx="13"/>
          </p:nvPr>
        </p:nvSpPr>
        <p:spPr>
          <a:xfrm>
            <a:off x="457199" y="1676400"/>
            <a:ext cx="5509491" cy="4114800"/>
          </a:xfrm>
        </p:spPr>
        <p:txBody>
          <a:bodyPr>
            <a:normAutofit/>
          </a:bodyPr>
          <a:lstStyle>
            <a:lvl1pPr>
              <a:defRPr sz="2400" baseline="0">
                <a:latin typeface="Times New Roman" panose="02020603050405020304" pitchFamily="18" charset="0"/>
                <a:cs typeface="Times New Roman" panose="02020603050405020304" pitchFamily="18" charset="0"/>
              </a:defRPr>
            </a:lvl1pPr>
            <a:lvl2pPr>
              <a:defRPr sz="2000" baseline="0">
                <a:latin typeface="Times New Roman" panose="02020603050405020304" pitchFamily="18" charset="0"/>
                <a:cs typeface="Times New Roman" panose="02020603050405020304" pitchFamily="18" charset="0"/>
              </a:defRPr>
            </a:lvl2pPr>
            <a:lvl3pPr>
              <a:defRPr sz="1800" baseline="0">
                <a:latin typeface="Times New Roman" panose="02020603050405020304" pitchFamily="18" charset="0"/>
                <a:cs typeface="Times New Roman" panose="02020603050405020304" pitchFamily="18" charset="0"/>
              </a:defRPr>
            </a:lvl3pPr>
            <a:lvl4pPr>
              <a:defRPr sz="1600" baseline="0">
                <a:latin typeface="Times New Roman" panose="02020603050405020304" pitchFamily="18" charset="0"/>
                <a:cs typeface="Times New Roman" panose="02020603050405020304" pitchFamily="18" charset="0"/>
              </a:defRPr>
            </a:lvl4pPr>
            <a:lvl5pPr>
              <a:defRPr sz="1400" baseline="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24"/>
          <p:cNvSpPr>
            <a:spLocks noGrp="1"/>
          </p:cNvSpPr>
          <p:nvPr>
            <p:ph type="body" sz="quarter" idx="14"/>
          </p:nvPr>
        </p:nvSpPr>
        <p:spPr>
          <a:xfrm>
            <a:off x="6271491" y="1676400"/>
            <a:ext cx="5458691" cy="4114800"/>
          </a:xfrm>
        </p:spPr>
        <p:txBody>
          <a:bodyPr>
            <a:normAutofit/>
          </a:bodyPr>
          <a:lstStyle>
            <a:lvl1pPr>
              <a:defRPr sz="2400" baseline="0">
                <a:latin typeface="Times New Roman" panose="02020603050405020304" pitchFamily="18" charset="0"/>
                <a:cs typeface="Times New Roman" panose="02020603050405020304" pitchFamily="18" charset="0"/>
              </a:defRPr>
            </a:lvl1pPr>
            <a:lvl2pPr>
              <a:defRPr sz="2000" baseline="0">
                <a:latin typeface="Times New Roman" panose="02020603050405020304" pitchFamily="18" charset="0"/>
                <a:cs typeface="Times New Roman" panose="02020603050405020304" pitchFamily="18" charset="0"/>
              </a:defRPr>
            </a:lvl2pPr>
            <a:lvl3pPr>
              <a:defRPr sz="1800" baseline="0">
                <a:latin typeface="Times New Roman" panose="02020603050405020304" pitchFamily="18" charset="0"/>
                <a:cs typeface="Times New Roman" panose="02020603050405020304" pitchFamily="18" charset="0"/>
              </a:defRPr>
            </a:lvl3pPr>
            <a:lvl4pPr>
              <a:defRPr sz="1600" baseline="0">
                <a:latin typeface="Times New Roman" panose="02020603050405020304" pitchFamily="18" charset="0"/>
                <a:cs typeface="Times New Roman" panose="02020603050405020304" pitchFamily="18" charset="0"/>
              </a:defRPr>
            </a:lvl4pPr>
            <a:lvl5pPr>
              <a:defRPr sz="1400" baseline="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24"/>
          <p:cNvSpPr>
            <a:spLocks noGrp="1"/>
          </p:cNvSpPr>
          <p:nvPr>
            <p:ph type="body" sz="quarter" idx="15" hasCustomPrompt="1"/>
          </p:nvPr>
        </p:nvSpPr>
        <p:spPr>
          <a:xfrm>
            <a:off x="457200" y="1143000"/>
            <a:ext cx="5509490" cy="533400"/>
          </a:xfrm>
        </p:spPr>
        <p:txBody>
          <a:bodyPr>
            <a:normAutofit/>
          </a:bodyPr>
          <a:lstStyle>
            <a:lvl1pPr marL="0" indent="0" algn="ctr">
              <a:buNone/>
              <a:defRPr sz="2400" b="1" baseline="0">
                <a:latin typeface="Times New Roman" panose="02020603050405020304" pitchFamily="18" charset="0"/>
                <a:cs typeface="Times New Roman" panose="02020603050405020304" pitchFamily="18" charset="0"/>
              </a:defRPr>
            </a:lvl1pPr>
            <a:lvl2pPr>
              <a:defRPr sz="2000" baseline="0">
                <a:latin typeface="Palatino Linotype" panose="02040502050505030304" pitchFamily="18" charset="0"/>
              </a:defRPr>
            </a:lvl2pPr>
            <a:lvl3pPr>
              <a:defRPr sz="1800" baseline="0">
                <a:latin typeface="Palatino Linotype" panose="02040502050505030304" pitchFamily="18" charset="0"/>
              </a:defRPr>
            </a:lvl3pPr>
            <a:lvl4pPr>
              <a:defRPr sz="1600" baseline="0">
                <a:latin typeface="Palatino Linotype" panose="02040502050505030304" pitchFamily="18" charset="0"/>
              </a:defRPr>
            </a:lvl4pPr>
            <a:lvl5pPr>
              <a:defRPr sz="1400" baseline="0">
                <a:latin typeface="Palatino Linotype" panose="02040502050505030304" pitchFamily="18" charset="0"/>
              </a:defRPr>
            </a:lvl5pPr>
          </a:lstStyle>
          <a:p>
            <a:pPr lvl="0"/>
            <a:r>
              <a:rPr lang="en-US" dirty="0"/>
              <a:t>Title</a:t>
            </a:r>
          </a:p>
        </p:txBody>
      </p:sp>
      <p:sp>
        <p:nvSpPr>
          <p:cNvPr id="14" name="Text Placeholder 24"/>
          <p:cNvSpPr>
            <a:spLocks noGrp="1"/>
          </p:cNvSpPr>
          <p:nvPr>
            <p:ph type="body" sz="quarter" idx="16" hasCustomPrompt="1"/>
          </p:nvPr>
        </p:nvSpPr>
        <p:spPr>
          <a:xfrm>
            <a:off x="6271491" y="1143000"/>
            <a:ext cx="5458691" cy="533400"/>
          </a:xfrm>
        </p:spPr>
        <p:txBody>
          <a:bodyPr>
            <a:normAutofit/>
          </a:bodyPr>
          <a:lstStyle>
            <a:lvl1pPr marL="0" indent="0" algn="ctr">
              <a:buNone/>
              <a:defRPr sz="2400" b="1" baseline="0">
                <a:latin typeface="Times New Roman" panose="02020603050405020304" pitchFamily="18" charset="0"/>
                <a:cs typeface="Times New Roman" panose="02020603050405020304" pitchFamily="18" charset="0"/>
              </a:defRPr>
            </a:lvl1pPr>
            <a:lvl2pPr>
              <a:defRPr sz="2000" baseline="0">
                <a:latin typeface="Palatino Linotype" panose="02040502050505030304" pitchFamily="18" charset="0"/>
              </a:defRPr>
            </a:lvl2pPr>
            <a:lvl3pPr>
              <a:defRPr sz="1800" baseline="0">
                <a:latin typeface="Palatino Linotype" panose="02040502050505030304" pitchFamily="18" charset="0"/>
              </a:defRPr>
            </a:lvl3pPr>
            <a:lvl4pPr>
              <a:defRPr sz="1600" baseline="0">
                <a:latin typeface="Palatino Linotype" panose="02040502050505030304" pitchFamily="18" charset="0"/>
              </a:defRPr>
            </a:lvl4pPr>
            <a:lvl5pPr>
              <a:defRPr sz="1400" baseline="0">
                <a:latin typeface="Palatino Linotype" panose="02040502050505030304" pitchFamily="18" charset="0"/>
              </a:defRPr>
            </a:lvl5pPr>
          </a:lstStyle>
          <a:p>
            <a:pPr lvl="0"/>
            <a:r>
              <a:rPr lang="en-US" dirty="0"/>
              <a:t>Title</a:t>
            </a:r>
          </a:p>
        </p:txBody>
      </p:sp>
      <p:sp>
        <p:nvSpPr>
          <p:cNvPr id="16" name="Slide Number Placeholder 1"/>
          <p:cNvSpPr txBox="1">
            <a:spLocks/>
          </p:cNvSpPr>
          <p:nvPr userDrawn="1"/>
        </p:nvSpPr>
        <p:spPr>
          <a:xfrm>
            <a:off x="11004698" y="472206"/>
            <a:ext cx="1066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Page </a:t>
            </a:r>
            <a:fld id="{7D2A9A1A-67AD-4575-BECD-A721609EF19D}" type="slidenum">
              <a:rPr lang="en-US" smtClean="0"/>
              <a:pPr/>
              <a:t>‹#›</a:t>
            </a:fld>
            <a:endParaRPr lang="en-US" dirty="0"/>
          </a:p>
        </p:txBody>
      </p:sp>
    </p:spTree>
    <p:extLst>
      <p:ext uri="{BB962C8B-B14F-4D97-AF65-F5344CB8AC3E}">
        <p14:creationId xmlns:p14="http://schemas.microsoft.com/office/powerpoint/2010/main" val="4146105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C21E8F-4269-4F74-A417-154181746230}" type="datetimeFigureOut">
              <a:rPr lang="en-US" smtClean="0"/>
              <a:t>3/26/2024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FEAD9-284C-4BFA-BCD8-8916FD6AA783}" type="slidenum">
              <a:rPr lang="en-US" smtClean="0"/>
              <a:t>‹#›</a:t>
            </a:fld>
            <a:endParaRPr lang="en-US"/>
          </a:p>
        </p:txBody>
      </p:sp>
    </p:spTree>
    <p:extLst>
      <p:ext uri="{BB962C8B-B14F-4D97-AF65-F5344CB8AC3E}">
        <p14:creationId xmlns:p14="http://schemas.microsoft.com/office/powerpoint/2010/main" val="2384934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bcounty.gov/"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mailto:DBH-PatientsRightsOffice@dbh.subcounty.gov" TargetMode="External"/><Relationship Id="rId4" Type="http://schemas.openxmlformats.org/officeDocument/2006/relationships/image" Target="../media/image6.34AB2F10"/></Relationships>
</file>

<file path=ppt/slides/_rels/slide19.xml.rels><?xml version="1.0" encoding="UTF-8" standalone="yes"?>
<Relationships xmlns="http://schemas.openxmlformats.org/package/2006/relationships"><Relationship Id="rId3" Type="http://schemas.openxmlformats.org/officeDocument/2006/relationships/hyperlink" Target="https://leginfo.legislature.ca.gov/faces/billTextClient.xhtml?bill_id=202120220AB2275"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5821" y="2333296"/>
            <a:ext cx="4248150" cy="2829816"/>
          </a:xfrm>
          <a:prstGeom prst="rect">
            <a:avLst/>
          </a:prstGeom>
          <a:ln w="88900" cap="sq" cmpd="thickThin">
            <a:solidFill>
              <a:schemeClr val="bg1"/>
            </a:solidFill>
            <a:prstDash val="solid"/>
            <a:miter lim="800000"/>
          </a:ln>
          <a:effectLst>
            <a:innerShdw blurRad="76200">
              <a:srgbClr val="000000"/>
            </a:innerShdw>
          </a:effectLst>
        </p:spPr>
      </p:pic>
      <p:sp>
        <p:nvSpPr>
          <p:cNvPr id="5" name="Text Placeholder 4"/>
          <p:cNvSpPr>
            <a:spLocks noGrp="1"/>
          </p:cNvSpPr>
          <p:nvPr>
            <p:ph type="body" sz="quarter" idx="4294967295"/>
          </p:nvPr>
        </p:nvSpPr>
        <p:spPr>
          <a:xfrm>
            <a:off x="375985" y="2752339"/>
            <a:ext cx="6826291" cy="1156932"/>
          </a:xfrm>
        </p:spPr>
        <p:txBody>
          <a:bodyPr>
            <a:noAutofit/>
          </a:bodyPr>
          <a:lstStyle/>
          <a:p>
            <a:pPr marL="0" indent="0">
              <a:buNone/>
            </a:pPr>
            <a:r>
              <a:rPr lang="en-US" sz="3200" dirty="0">
                <a:solidFill>
                  <a:schemeClr val="bg1"/>
                </a:solidFill>
                <a:latin typeface="Arial" panose="020B0604020202020204" pitchFamily="34" charset="0"/>
                <a:cs typeface="Arial" panose="020B0604020202020204" pitchFamily="34" charset="0"/>
              </a:rPr>
              <a:t>AB2275: LPS Act Amendments to Expand Due Process Rights</a:t>
            </a:r>
          </a:p>
        </p:txBody>
      </p:sp>
      <p:sp>
        <p:nvSpPr>
          <p:cNvPr id="7" name="Text Placeholder 6"/>
          <p:cNvSpPr>
            <a:spLocks noGrp="1"/>
          </p:cNvSpPr>
          <p:nvPr>
            <p:ph type="body" sz="quarter" idx="13"/>
          </p:nvPr>
        </p:nvSpPr>
        <p:spPr>
          <a:xfrm>
            <a:off x="375985" y="4726850"/>
            <a:ext cx="4191000" cy="381000"/>
          </a:xfrm>
        </p:spPr>
        <p:txBody>
          <a:bodyPr>
            <a:noAutofit/>
          </a:bodyPr>
          <a:lstStyle/>
          <a:p>
            <a:r>
              <a:rPr lang="en-US" sz="2400" dirty="0"/>
              <a:t>Patients’ Rights Office</a:t>
            </a:r>
          </a:p>
        </p:txBody>
      </p:sp>
    </p:spTree>
    <p:extLst>
      <p:ext uri="{BB962C8B-B14F-4D97-AF65-F5344CB8AC3E}">
        <p14:creationId xmlns:p14="http://schemas.microsoft.com/office/powerpoint/2010/main" val="4033383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ECA210-6618-4775-994F-65E16C31A0C2}"/>
              </a:ext>
            </a:extLst>
          </p:cNvPr>
          <p:cNvSpPr>
            <a:spLocks noGrp="1"/>
          </p:cNvSpPr>
          <p:nvPr>
            <p:ph type="body" sz="quarter" idx="13"/>
          </p:nvPr>
        </p:nvSpPr>
        <p:spPr>
          <a:xfrm>
            <a:off x="540616" y="1137276"/>
            <a:ext cx="5553075" cy="2360579"/>
          </a:xfrm>
        </p:spPr>
        <p:txBody>
          <a:bodyPr>
            <a:noAutofit/>
          </a:bodyPr>
          <a:lstStyle/>
          <a:p>
            <a:pPr marL="0" indent="0">
              <a:buNone/>
            </a:pPr>
            <a:r>
              <a:rPr lang="en-US"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Certification Review Hearing</a:t>
            </a:r>
          </a:p>
          <a:p>
            <a:pPr marL="0" indent="0">
              <a:buNone/>
            </a:pPr>
            <a:r>
              <a:rPr lang="en-US"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aka “Probable Cause Hearing”</a:t>
            </a:r>
          </a:p>
          <a:p>
            <a:pPr>
              <a:buFont typeface="Wingdings" panose="05000000000000000000" pitchFamily="2" charset="2"/>
              <a:buChar char="§"/>
            </a:pPr>
            <a:r>
              <a:rPr lang="en-US" sz="2200" dirty="0">
                <a:latin typeface="Arial" panose="020B0604020202020204" pitchFamily="34" charset="0"/>
                <a:cs typeface="Arial" panose="020B0604020202020204" pitchFamily="34" charset="0"/>
              </a:rPr>
              <a:t>Administrative Hearing (informal); not a Court Hearing (formal);</a:t>
            </a:r>
          </a:p>
          <a:p>
            <a:pPr>
              <a:buFont typeface="Wingdings" panose="05000000000000000000" pitchFamily="2" charset="2"/>
              <a:buChar char="§"/>
            </a:pPr>
            <a:r>
              <a:rPr lang="en-US" sz="2200" dirty="0">
                <a:latin typeface="Arial" panose="020B0604020202020204" pitchFamily="34" charset="0"/>
                <a:cs typeface="Arial" panose="020B0604020202020204" pitchFamily="34" charset="0"/>
              </a:rPr>
              <a:t>Required / Automatically scheduled;</a:t>
            </a:r>
          </a:p>
          <a:p>
            <a:pPr>
              <a:buFont typeface="Wingdings" panose="05000000000000000000" pitchFamily="2" charset="2"/>
              <a:buChar char="§"/>
            </a:pPr>
            <a:r>
              <a:rPr lang="en-US" sz="2200" b="1" dirty="0">
                <a:latin typeface="Arial" panose="020B0604020202020204" pitchFamily="34" charset="0"/>
                <a:cs typeface="Arial" panose="020B0604020202020204" pitchFamily="34" charset="0"/>
              </a:rPr>
              <a:t>Must </a:t>
            </a:r>
            <a:r>
              <a:rPr lang="en-US" sz="2200" dirty="0">
                <a:latin typeface="Arial" panose="020B0604020202020204" pitchFamily="34" charset="0"/>
                <a:cs typeface="Arial" panose="020B0604020202020204" pitchFamily="34" charset="0"/>
              </a:rPr>
              <a:t>be held within 4-days after “certification” and if not certified, within 7 days after WIC 5150 application; and</a:t>
            </a:r>
          </a:p>
          <a:p>
            <a:pPr>
              <a:buFont typeface="Wingdings" panose="05000000000000000000" pitchFamily="2" charset="2"/>
              <a:buChar char="§"/>
            </a:pPr>
            <a:r>
              <a:rPr lang="en-US" sz="2200" dirty="0">
                <a:latin typeface="Arial" panose="020B0604020202020204" pitchFamily="34" charset="0"/>
                <a:cs typeface="Arial" panose="020B0604020202020204" pitchFamily="34" charset="0"/>
              </a:rPr>
              <a:t>AB2275 applies to WIC </a:t>
            </a:r>
            <a:r>
              <a:rPr lang="en-US" dirty="0">
                <a:latin typeface="Arial" panose="020B0604020202020204" pitchFamily="34" charset="0"/>
                <a:cs typeface="Arial" panose="020B0604020202020204" pitchFamily="34" charset="0"/>
              </a:rPr>
              <a:t>§§</a:t>
            </a:r>
            <a:r>
              <a:rPr lang="en-US" b="1" dirty="0"/>
              <a:t> </a:t>
            </a:r>
            <a:r>
              <a:rPr lang="en-US" sz="2200" dirty="0">
                <a:latin typeface="Arial" panose="020B0604020202020204" pitchFamily="34" charset="0"/>
                <a:cs typeface="Arial" panose="020B0604020202020204" pitchFamily="34" charset="0"/>
              </a:rPr>
              <a:t>5150, 5250 &amp; 5270 holds.</a:t>
            </a:r>
          </a:p>
        </p:txBody>
      </p:sp>
      <p:sp>
        <p:nvSpPr>
          <p:cNvPr id="3" name="Title 2">
            <a:extLst>
              <a:ext uri="{FF2B5EF4-FFF2-40B4-BE49-F238E27FC236}">
                <a16:creationId xmlns:a16="http://schemas.microsoft.com/office/drawing/2014/main" id="{9968E2C0-4B1D-45D4-988E-EEA2C1262A16}"/>
              </a:ext>
            </a:extLst>
          </p:cNvPr>
          <p:cNvSpPr>
            <a:spLocks noGrp="1"/>
          </p:cNvSpPr>
          <p:nvPr>
            <p:ph type="title"/>
          </p:nvPr>
        </p:nvSpPr>
        <p:spPr/>
        <p:txBody>
          <a:bodyPr/>
          <a:lstStyle/>
          <a:p>
            <a:r>
              <a:rPr lang="en-US" dirty="0"/>
              <a:t>LPS Due Process Hearings</a:t>
            </a:r>
          </a:p>
        </p:txBody>
      </p:sp>
      <p:sp>
        <p:nvSpPr>
          <p:cNvPr id="4" name="TextBox 3">
            <a:extLst>
              <a:ext uri="{FF2B5EF4-FFF2-40B4-BE49-F238E27FC236}">
                <a16:creationId xmlns:a16="http://schemas.microsoft.com/office/drawing/2014/main" id="{AEB8ECF6-CD3B-4E55-AA34-7C309E4104FA}"/>
              </a:ext>
            </a:extLst>
          </p:cNvPr>
          <p:cNvSpPr txBox="1"/>
          <p:nvPr/>
        </p:nvSpPr>
        <p:spPr>
          <a:xfrm>
            <a:off x="6192878" y="1015172"/>
            <a:ext cx="5900242" cy="4616648"/>
          </a:xfrm>
          <a:prstGeom prst="rect">
            <a:avLst/>
          </a:prstGeom>
          <a:noFill/>
        </p:spPr>
        <p:txBody>
          <a:bodyPr wrap="square" rtlCol="0">
            <a:spAutoFit/>
          </a:bodyPr>
          <a:lstStyle/>
          <a:p>
            <a:r>
              <a:rPr lang="en-US" sz="2400"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Judicial Review by Writ of Habeas Corpus</a:t>
            </a:r>
          </a:p>
          <a:p>
            <a:endParaRPr lang="en-US" sz="2400"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sz="2200" dirty="0">
                <a:latin typeface="Arial" panose="020B0604020202020204" pitchFamily="34" charset="0"/>
                <a:cs typeface="Arial" panose="020B0604020202020204" pitchFamily="34" charset="0"/>
              </a:rPr>
              <a:t>Formal Superior Court Hearing;</a:t>
            </a:r>
          </a:p>
          <a:p>
            <a:pPr marL="285750" indent="-285750">
              <a:buFont typeface="Wingdings" panose="05000000000000000000" pitchFamily="2" charset="2"/>
              <a:buChar char="§"/>
            </a:pPr>
            <a:r>
              <a:rPr lang="en-US" sz="2200" dirty="0">
                <a:latin typeface="Arial" panose="020B0604020202020204" pitchFamily="34" charset="0"/>
                <a:cs typeface="Arial" panose="020B0604020202020204" pitchFamily="34" charset="0"/>
              </a:rPr>
              <a:t>Upon a request for release by the person, or anyone acting on behalf of the person being detained;</a:t>
            </a:r>
          </a:p>
          <a:p>
            <a:pPr marL="285750" indent="-285750">
              <a:buFont typeface="Wingdings" panose="05000000000000000000" pitchFamily="2" charset="2"/>
              <a:buChar char="§"/>
            </a:pPr>
            <a:r>
              <a:rPr lang="en-US" sz="2200" dirty="0">
                <a:latin typeface="Arial" panose="020B0604020202020204" pitchFamily="34" charset="0"/>
                <a:cs typeface="Arial" panose="020B0604020202020204" pitchFamily="34" charset="0"/>
              </a:rPr>
              <a:t>Evidentiary Hearing scheduled in accordance with SB County Superior Court procedures; and</a:t>
            </a:r>
          </a:p>
          <a:p>
            <a:pPr marL="285750" indent="-285750">
              <a:buFont typeface="Wingdings" panose="05000000000000000000" pitchFamily="2" charset="2"/>
              <a:buChar char="§"/>
            </a:pPr>
            <a:r>
              <a:rPr lang="en-US" sz="2200" dirty="0">
                <a:latin typeface="Arial" panose="020B0604020202020204" pitchFamily="34" charset="0"/>
                <a:cs typeface="Arial" panose="020B0604020202020204" pitchFamily="34" charset="0"/>
              </a:rPr>
              <a:t>Opportunity upon every separate detention period (see WIC </a:t>
            </a:r>
            <a:r>
              <a:rPr lang="en-US" sz="240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5150, 5200, 5250, 5260, 5270, 5300).</a:t>
            </a:r>
          </a:p>
        </p:txBody>
      </p:sp>
    </p:spTree>
    <p:extLst>
      <p:ext uri="{BB962C8B-B14F-4D97-AF65-F5344CB8AC3E}">
        <p14:creationId xmlns:p14="http://schemas.microsoft.com/office/powerpoint/2010/main" val="3643587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5BC5136-7D8A-45AD-8FE5-1DEB44E15918}"/>
              </a:ext>
            </a:extLst>
          </p:cNvPr>
          <p:cNvSpPr>
            <a:spLocks noGrp="1"/>
          </p:cNvSpPr>
          <p:nvPr>
            <p:ph type="title"/>
          </p:nvPr>
        </p:nvSpPr>
        <p:spPr/>
        <p:txBody>
          <a:bodyPr/>
          <a:lstStyle/>
          <a:p>
            <a:r>
              <a:rPr lang="en-US" dirty="0"/>
              <a:t>Detention and Due Process Flow in LPS Facilities</a:t>
            </a:r>
          </a:p>
        </p:txBody>
      </p:sp>
      <p:sp>
        <p:nvSpPr>
          <p:cNvPr id="4" name="Oval 3">
            <a:extLst>
              <a:ext uri="{FF2B5EF4-FFF2-40B4-BE49-F238E27FC236}">
                <a16:creationId xmlns:a16="http://schemas.microsoft.com/office/drawing/2014/main" id="{632E3B44-269A-4D8E-BDFF-8FD1142B8DBF}"/>
              </a:ext>
            </a:extLst>
          </p:cNvPr>
          <p:cNvSpPr/>
          <p:nvPr/>
        </p:nvSpPr>
        <p:spPr>
          <a:xfrm>
            <a:off x="628650" y="1353180"/>
            <a:ext cx="4565200" cy="1507096"/>
          </a:xfrm>
          <a:prstGeom prst="ellipse">
            <a:avLst/>
          </a:prstGeom>
          <a:solidFill>
            <a:schemeClr val="accent5">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5150 – Application </a:t>
            </a:r>
          </a:p>
          <a:p>
            <a:pPr algn="ct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by Authorized Writer</a:t>
            </a:r>
          </a:p>
          <a:p>
            <a:pPr algn="ct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(Detention Up to 72-Hrs)</a:t>
            </a:r>
          </a:p>
        </p:txBody>
      </p:sp>
      <p:sp>
        <p:nvSpPr>
          <p:cNvPr id="5" name="Arrow: Down 4">
            <a:extLst>
              <a:ext uri="{FF2B5EF4-FFF2-40B4-BE49-F238E27FC236}">
                <a16:creationId xmlns:a16="http://schemas.microsoft.com/office/drawing/2014/main" id="{0673F3E0-3045-42B3-A9F6-82923E34F2E9}"/>
              </a:ext>
            </a:extLst>
          </p:cNvPr>
          <p:cNvSpPr/>
          <p:nvPr/>
        </p:nvSpPr>
        <p:spPr>
          <a:xfrm>
            <a:off x="2244439" y="4172333"/>
            <a:ext cx="175579" cy="2960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Rounded Corners 8">
            <a:extLst>
              <a:ext uri="{FF2B5EF4-FFF2-40B4-BE49-F238E27FC236}">
                <a16:creationId xmlns:a16="http://schemas.microsoft.com/office/drawing/2014/main" id="{77708E1D-9C10-4D9B-93E6-93C78B3B2172}"/>
              </a:ext>
            </a:extLst>
          </p:cNvPr>
          <p:cNvSpPr/>
          <p:nvPr/>
        </p:nvSpPr>
        <p:spPr>
          <a:xfrm>
            <a:off x="5878199" y="1293134"/>
            <a:ext cx="4837585" cy="1384489"/>
          </a:xfrm>
          <a:prstGeom prst="roundRect">
            <a:avLst/>
          </a:prstGeom>
          <a:solidFill>
            <a:schemeClr val="accent5">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Certification Review Hearing and/or a Writ of Habeas Corpus within seven days of the 5150 Application if a person is not released after the 72 hours</a:t>
            </a:r>
          </a:p>
        </p:txBody>
      </p:sp>
      <p:sp>
        <p:nvSpPr>
          <p:cNvPr id="12" name="Rectangle: Rounded Corners 11">
            <a:extLst>
              <a:ext uri="{FF2B5EF4-FFF2-40B4-BE49-F238E27FC236}">
                <a16:creationId xmlns:a16="http://schemas.microsoft.com/office/drawing/2014/main" id="{1E5B9EF1-DFDD-4F3A-AD68-0092FA5513BD}"/>
              </a:ext>
            </a:extLst>
          </p:cNvPr>
          <p:cNvSpPr/>
          <p:nvPr/>
        </p:nvSpPr>
        <p:spPr>
          <a:xfrm>
            <a:off x="5883926" y="3100250"/>
            <a:ext cx="4831858" cy="1091552"/>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Writ of Habeas Corpus </a:t>
            </a:r>
          </a:p>
          <a:p>
            <a:pPr algn="ct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Initiated Upon Patient Request</a:t>
            </a:r>
          </a:p>
          <a:p>
            <a:pPr algn="ct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Superior Court Hearing</a:t>
            </a:r>
          </a:p>
        </p:txBody>
      </p:sp>
      <p:sp>
        <p:nvSpPr>
          <p:cNvPr id="18" name="Oval 17">
            <a:extLst>
              <a:ext uri="{FF2B5EF4-FFF2-40B4-BE49-F238E27FC236}">
                <a16:creationId xmlns:a16="http://schemas.microsoft.com/office/drawing/2014/main" id="{213F1E1E-E32F-4259-BC0B-7EE253D5E0C1}"/>
              </a:ext>
            </a:extLst>
          </p:cNvPr>
          <p:cNvSpPr/>
          <p:nvPr/>
        </p:nvSpPr>
        <p:spPr>
          <a:xfrm>
            <a:off x="628650" y="3807035"/>
            <a:ext cx="4793096" cy="1486896"/>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5250 &amp; 5270 Certification</a:t>
            </a:r>
          </a:p>
          <a:p>
            <a:pPr algn="ct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by Person in Charge of Facility/Authorized Designee</a:t>
            </a:r>
          </a:p>
          <a:p>
            <a:pPr algn="ct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(Detention up to 14-days)</a:t>
            </a:r>
          </a:p>
        </p:txBody>
      </p:sp>
      <p:sp>
        <p:nvSpPr>
          <p:cNvPr id="20" name="Rectangle: Rounded Corners 19">
            <a:extLst>
              <a:ext uri="{FF2B5EF4-FFF2-40B4-BE49-F238E27FC236}">
                <a16:creationId xmlns:a16="http://schemas.microsoft.com/office/drawing/2014/main" id="{67658FA9-417E-4C8F-BA4F-5D1356A47727}"/>
              </a:ext>
            </a:extLst>
          </p:cNvPr>
          <p:cNvSpPr/>
          <p:nvPr/>
        </p:nvSpPr>
        <p:spPr>
          <a:xfrm>
            <a:off x="5922688" y="4351568"/>
            <a:ext cx="4793096" cy="1091552"/>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Certification Review Hearing</a:t>
            </a:r>
          </a:p>
          <a:p>
            <a:pPr algn="ct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Required / Automatically scheduled</a:t>
            </a:r>
          </a:p>
          <a:p>
            <a:pPr algn="ct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Must occur “within 4-days”</a:t>
            </a:r>
          </a:p>
        </p:txBody>
      </p:sp>
      <p:sp>
        <p:nvSpPr>
          <p:cNvPr id="24" name="Arrow: Right 23">
            <a:extLst>
              <a:ext uri="{FF2B5EF4-FFF2-40B4-BE49-F238E27FC236}">
                <a16:creationId xmlns:a16="http://schemas.microsoft.com/office/drawing/2014/main" id="{5527137E-C90C-436F-9405-8DD1AB41BB52}"/>
              </a:ext>
            </a:extLst>
          </p:cNvPr>
          <p:cNvSpPr/>
          <p:nvPr/>
        </p:nvSpPr>
        <p:spPr>
          <a:xfrm rot="1250517">
            <a:off x="5193850" y="4639596"/>
            <a:ext cx="642900" cy="351232"/>
          </a:xfrm>
          <a:prstGeom prst="rightArrow">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rrow: Right 12">
            <a:extLst>
              <a:ext uri="{FF2B5EF4-FFF2-40B4-BE49-F238E27FC236}">
                <a16:creationId xmlns:a16="http://schemas.microsoft.com/office/drawing/2014/main" id="{F42A8FFC-AE1B-4DA2-90E7-48F41C2E6C6F}"/>
              </a:ext>
            </a:extLst>
          </p:cNvPr>
          <p:cNvSpPr/>
          <p:nvPr/>
        </p:nvSpPr>
        <p:spPr>
          <a:xfrm rot="19461832">
            <a:off x="5148686" y="3840184"/>
            <a:ext cx="642900" cy="351232"/>
          </a:xfrm>
          <a:prstGeom prst="rightArrow">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Arrow: Right 14">
            <a:extLst>
              <a:ext uri="{FF2B5EF4-FFF2-40B4-BE49-F238E27FC236}">
                <a16:creationId xmlns:a16="http://schemas.microsoft.com/office/drawing/2014/main" id="{FBDE64F5-7BE4-46DF-B76E-BD96DFA22A70}"/>
              </a:ext>
            </a:extLst>
          </p:cNvPr>
          <p:cNvSpPr/>
          <p:nvPr/>
        </p:nvSpPr>
        <p:spPr>
          <a:xfrm>
            <a:off x="5235299" y="1869808"/>
            <a:ext cx="642900" cy="35123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92013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5BC5136-7D8A-45AD-8FE5-1DEB44E15918}"/>
              </a:ext>
            </a:extLst>
          </p:cNvPr>
          <p:cNvSpPr>
            <a:spLocks noGrp="1"/>
          </p:cNvSpPr>
          <p:nvPr>
            <p:ph type="title"/>
          </p:nvPr>
        </p:nvSpPr>
        <p:spPr/>
        <p:txBody>
          <a:bodyPr/>
          <a:lstStyle/>
          <a:p>
            <a:r>
              <a:rPr lang="en-US" dirty="0"/>
              <a:t>Detention and Due Process Flow in Non-LPS Facilities (AB2275)</a:t>
            </a:r>
          </a:p>
        </p:txBody>
      </p:sp>
      <p:sp>
        <p:nvSpPr>
          <p:cNvPr id="5" name="Arrow: Down 4">
            <a:extLst>
              <a:ext uri="{FF2B5EF4-FFF2-40B4-BE49-F238E27FC236}">
                <a16:creationId xmlns:a16="http://schemas.microsoft.com/office/drawing/2014/main" id="{0673F3E0-3045-42B3-A9F6-82923E34F2E9}"/>
              </a:ext>
            </a:extLst>
          </p:cNvPr>
          <p:cNvSpPr/>
          <p:nvPr/>
        </p:nvSpPr>
        <p:spPr>
          <a:xfrm>
            <a:off x="2244439" y="4172333"/>
            <a:ext cx="175579" cy="2960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Rounded Corners 11">
            <a:extLst>
              <a:ext uri="{FF2B5EF4-FFF2-40B4-BE49-F238E27FC236}">
                <a16:creationId xmlns:a16="http://schemas.microsoft.com/office/drawing/2014/main" id="{1E5B9EF1-DFDD-4F3A-AD68-0092FA5513BD}"/>
              </a:ext>
            </a:extLst>
          </p:cNvPr>
          <p:cNvSpPr/>
          <p:nvPr/>
        </p:nvSpPr>
        <p:spPr>
          <a:xfrm>
            <a:off x="4319931" y="1318808"/>
            <a:ext cx="4915964" cy="1384489"/>
          </a:xfrm>
          <a:prstGeom prst="roundRect">
            <a:avLst/>
          </a:prstGeom>
          <a:solidFill>
            <a:schemeClr val="bg1"/>
          </a:solidFill>
          <a:ln w="762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4">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Writ of Habeas Corpus</a:t>
            </a:r>
          </a:p>
          <a:p>
            <a:pPr algn="ctr"/>
            <a:r>
              <a:rPr lang="en-US" b="1" dirty="0">
                <a:solidFill>
                  <a:schemeClr val="accent4">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Now an LPS Right due to AB2275</a:t>
            </a:r>
          </a:p>
          <a:p>
            <a:pPr algn="ctr"/>
            <a:r>
              <a:rPr lang="en-US" b="1" dirty="0">
                <a:solidFill>
                  <a:schemeClr val="accent4">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Initiated Upon Patient Request</a:t>
            </a:r>
          </a:p>
          <a:p>
            <a:pPr algn="ctr"/>
            <a:r>
              <a:rPr lang="en-US" b="1" dirty="0">
                <a:solidFill>
                  <a:schemeClr val="accent4">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(Superior Court Hearing)</a:t>
            </a:r>
          </a:p>
        </p:txBody>
      </p:sp>
      <p:sp>
        <p:nvSpPr>
          <p:cNvPr id="18" name="Oval 17">
            <a:extLst>
              <a:ext uri="{FF2B5EF4-FFF2-40B4-BE49-F238E27FC236}">
                <a16:creationId xmlns:a16="http://schemas.microsoft.com/office/drawing/2014/main" id="{213F1E1E-E32F-4259-BC0B-7EE253D5E0C1}"/>
              </a:ext>
            </a:extLst>
          </p:cNvPr>
          <p:cNvSpPr/>
          <p:nvPr/>
        </p:nvSpPr>
        <p:spPr>
          <a:xfrm>
            <a:off x="195965" y="2863498"/>
            <a:ext cx="4272526" cy="1392296"/>
          </a:xfrm>
          <a:prstGeom prst="ellipse">
            <a:avLst/>
          </a:prstGeom>
          <a:solidFill>
            <a:schemeClr val="bg1"/>
          </a:solidFill>
          <a:ln w="762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4">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5150-Application</a:t>
            </a:r>
          </a:p>
          <a:p>
            <a:pPr algn="ctr"/>
            <a:r>
              <a:rPr lang="en-US" b="1" dirty="0">
                <a:solidFill>
                  <a:schemeClr val="accent4">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by Authorized Writer </a:t>
            </a:r>
          </a:p>
          <a:p>
            <a:pPr algn="ctr"/>
            <a:r>
              <a:rPr lang="en-US" b="1" dirty="0">
                <a:solidFill>
                  <a:schemeClr val="accent4">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(Detention Exceeds 72-Hrs)</a:t>
            </a:r>
            <a:endParaRPr lang="en-US" dirty="0">
              <a:latin typeface="Arial" panose="020B0604020202020204" pitchFamily="34" charset="0"/>
              <a:cs typeface="Arial" panose="020B0604020202020204" pitchFamily="34" charset="0"/>
            </a:endParaRPr>
          </a:p>
        </p:txBody>
      </p:sp>
      <p:sp>
        <p:nvSpPr>
          <p:cNvPr id="20" name="Rectangle: Rounded Corners 19">
            <a:extLst>
              <a:ext uri="{FF2B5EF4-FFF2-40B4-BE49-F238E27FC236}">
                <a16:creationId xmlns:a16="http://schemas.microsoft.com/office/drawing/2014/main" id="{67658FA9-417E-4C8F-BA4F-5D1356A47727}"/>
              </a:ext>
            </a:extLst>
          </p:cNvPr>
          <p:cNvSpPr/>
          <p:nvPr/>
        </p:nvSpPr>
        <p:spPr>
          <a:xfrm>
            <a:off x="4319931" y="4415996"/>
            <a:ext cx="4915963" cy="1410788"/>
          </a:xfrm>
          <a:prstGeom prst="roundRect">
            <a:avLst/>
          </a:prstGeom>
          <a:solidFill>
            <a:schemeClr val="bg1"/>
          </a:solidFill>
          <a:ln w="762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4">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Certification Review Hearing</a:t>
            </a:r>
          </a:p>
          <a:p>
            <a:pPr algn="ctr"/>
            <a:r>
              <a:rPr lang="en-US" b="1" dirty="0">
                <a:solidFill>
                  <a:schemeClr val="accent4">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Required / Automatically scheduled</a:t>
            </a:r>
          </a:p>
          <a:p>
            <a:pPr algn="ctr"/>
            <a:r>
              <a:rPr lang="en-US" b="1" dirty="0">
                <a:solidFill>
                  <a:schemeClr val="accent4">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Must occur “within 7-days”</a:t>
            </a:r>
          </a:p>
          <a:p>
            <a:pPr algn="ctr"/>
            <a:r>
              <a:rPr lang="en-US" b="1" dirty="0">
                <a:solidFill>
                  <a:schemeClr val="accent4">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(Informal Hearing)</a:t>
            </a:r>
          </a:p>
          <a:p>
            <a:pPr algn="ctr"/>
            <a:endParaRPr lang="en-US" dirty="0">
              <a:effectLst>
                <a:outerShdw blurRad="38100" dist="38100" dir="2700000" algn="tl">
                  <a:srgbClr val="000000">
                    <a:alpha val="43137"/>
                  </a:srgbClr>
                </a:outerShdw>
              </a:effectLst>
            </a:endParaRPr>
          </a:p>
        </p:txBody>
      </p:sp>
      <p:sp>
        <p:nvSpPr>
          <p:cNvPr id="24" name="Arrow: Right 23">
            <a:extLst>
              <a:ext uri="{FF2B5EF4-FFF2-40B4-BE49-F238E27FC236}">
                <a16:creationId xmlns:a16="http://schemas.microsoft.com/office/drawing/2014/main" id="{5527137E-C90C-436F-9405-8DD1AB41BB52}"/>
              </a:ext>
            </a:extLst>
          </p:cNvPr>
          <p:cNvSpPr/>
          <p:nvPr/>
        </p:nvSpPr>
        <p:spPr>
          <a:xfrm rot="1250517">
            <a:off x="3568081" y="4488160"/>
            <a:ext cx="642900" cy="351232"/>
          </a:xfrm>
          <a:prstGeom prst="rightArrow">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183B461A-80EA-489A-A35E-F6713E792688}"/>
              </a:ext>
            </a:extLst>
          </p:cNvPr>
          <p:cNvSpPr txBox="1"/>
          <p:nvPr/>
        </p:nvSpPr>
        <p:spPr>
          <a:xfrm>
            <a:off x="9533810" y="1797784"/>
            <a:ext cx="2658190" cy="3877985"/>
          </a:xfrm>
          <a:prstGeom prst="rect">
            <a:avLst/>
          </a:prstGeom>
          <a:noFill/>
        </p:spPr>
        <p:txBody>
          <a:bodyPr wrap="square" rtlCol="0">
            <a:spAutoFit/>
          </a:bodyPr>
          <a:lstStyle/>
          <a:p>
            <a:r>
              <a:rPr lang="en-US"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Question:</a:t>
            </a:r>
          </a:p>
          <a:p>
            <a:r>
              <a:rPr lang="en-US" sz="1600" b="1" dirty="0">
                <a:latin typeface="Arial" panose="020B0604020202020204" pitchFamily="34" charset="0"/>
                <a:cs typeface="Arial" panose="020B0604020202020204" pitchFamily="34" charset="0"/>
              </a:rPr>
              <a:t>What is the significance of the WIC 5256(b) requirement for Certification Review Hearing to be held “within 7-days”? </a:t>
            </a:r>
          </a:p>
          <a:p>
            <a:endParaRPr lang="en-US" b="1" i="1" dirty="0"/>
          </a:p>
          <a:p>
            <a:r>
              <a:rPr lang="en-US"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Answer:</a:t>
            </a:r>
            <a:r>
              <a:rPr lang="en-US"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r>
              <a:rPr lang="en-US" sz="1600" b="1" dirty="0">
                <a:latin typeface="Arial" panose="020B0604020202020204" pitchFamily="34" charset="0"/>
                <a:cs typeface="Arial" panose="020B0604020202020204" pitchFamily="34" charset="0"/>
              </a:rPr>
              <a:t>The 3 days of 5150 is added to the WIC 5256(a) requirement for a Certification Review Hearing to be held within 4-days (3+4 days= 7days)</a:t>
            </a:r>
          </a:p>
        </p:txBody>
      </p:sp>
      <p:sp>
        <p:nvSpPr>
          <p:cNvPr id="13" name="Arrow: Right 12">
            <a:extLst>
              <a:ext uri="{FF2B5EF4-FFF2-40B4-BE49-F238E27FC236}">
                <a16:creationId xmlns:a16="http://schemas.microsoft.com/office/drawing/2014/main" id="{F42A8FFC-AE1B-4DA2-90E7-48F41C2E6C6F}"/>
              </a:ext>
            </a:extLst>
          </p:cNvPr>
          <p:cNvSpPr/>
          <p:nvPr/>
        </p:nvSpPr>
        <p:spPr>
          <a:xfrm rot="19461832">
            <a:off x="3565090" y="2475948"/>
            <a:ext cx="642900" cy="351232"/>
          </a:xfrm>
          <a:prstGeom prst="rightArrow">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42698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C0CE68-F8BC-4AFC-BE21-5F49ADED5632}"/>
              </a:ext>
            </a:extLst>
          </p:cNvPr>
          <p:cNvSpPr>
            <a:spLocks noGrp="1"/>
          </p:cNvSpPr>
          <p:nvPr>
            <p:ph type="title"/>
          </p:nvPr>
        </p:nvSpPr>
        <p:spPr/>
        <p:txBody>
          <a:bodyPr/>
          <a:lstStyle/>
          <a:p>
            <a:r>
              <a:rPr lang="en-US" dirty="0"/>
              <a:t>AB2275 Due Process Guide </a:t>
            </a:r>
            <a:endParaRPr lang="en-US" sz="2000" dirty="0"/>
          </a:p>
        </p:txBody>
      </p:sp>
      <p:pic>
        <p:nvPicPr>
          <p:cNvPr id="7" name="Picture 6">
            <a:extLst>
              <a:ext uri="{FF2B5EF4-FFF2-40B4-BE49-F238E27FC236}">
                <a16:creationId xmlns:a16="http://schemas.microsoft.com/office/drawing/2014/main" id="{FEE82BAF-1772-8576-BDE6-8E16A766E110}"/>
              </a:ext>
            </a:extLst>
          </p:cNvPr>
          <p:cNvPicPr>
            <a:picLocks noChangeAspect="1"/>
          </p:cNvPicPr>
          <p:nvPr/>
        </p:nvPicPr>
        <p:blipFill>
          <a:blip r:embed="rId3"/>
          <a:stretch>
            <a:fillRect/>
          </a:stretch>
        </p:blipFill>
        <p:spPr>
          <a:xfrm>
            <a:off x="1225686" y="990600"/>
            <a:ext cx="9669293" cy="5147553"/>
          </a:xfrm>
          <a:prstGeom prst="rect">
            <a:avLst/>
          </a:prstGeom>
        </p:spPr>
      </p:pic>
    </p:spTree>
    <p:extLst>
      <p:ext uri="{BB962C8B-B14F-4D97-AF65-F5344CB8AC3E}">
        <p14:creationId xmlns:p14="http://schemas.microsoft.com/office/powerpoint/2010/main" val="1392245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4D4052-45F9-0CA5-CBC1-84D0DFC4C5D4}"/>
              </a:ext>
            </a:extLst>
          </p:cNvPr>
          <p:cNvSpPr>
            <a:spLocks noGrp="1"/>
          </p:cNvSpPr>
          <p:nvPr>
            <p:ph type="body" sz="quarter" idx="13"/>
          </p:nvPr>
        </p:nvSpPr>
        <p:spPr>
          <a:xfrm>
            <a:off x="307731" y="1135191"/>
            <a:ext cx="11571919" cy="5743925"/>
          </a:xfrm>
        </p:spPr>
        <p:txBody>
          <a:bodyPr>
            <a:normAutofit/>
          </a:bodyPr>
          <a:lstStyle/>
          <a:p>
            <a:pPr>
              <a:buFont typeface="Wingdings" panose="05000000000000000000" pitchFamily="2" charset="2"/>
              <a:buChar char="§"/>
            </a:pPr>
            <a:r>
              <a:rPr lang="en-US" sz="2200" dirty="0">
                <a:latin typeface="Arial" panose="020B0604020202020204" pitchFamily="34" charset="0"/>
                <a:cs typeface="Arial" panose="020B0604020202020204" pitchFamily="34" charset="0"/>
              </a:rPr>
              <a:t>Adhere to the WIC 5150 established start time of the 72-hour period of detention</a:t>
            </a:r>
          </a:p>
          <a:p>
            <a:pPr>
              <a:buFont typeface="Wingdings" panose="05000000000000000000" pitchFamily="2" charset="2"/>
              <a:buChar char="§"/>
            </a:pPr>
            <a:r>
              <a:rPr lang="en-US" sz="2200" dirty="0">
                <a:latin typeface="Arial" panose="020B0604020202020204" pitchFamily="34" charset="0"/>
                <a:cs typeface="Arial" panose="020B0604020202020204" pitchFamily="34" charset="0"/>
              </a:rPr>
              <a:t>Comply with WIC 5150(f) - Notify County Patients’ Rights Office of persons “not release within 72-hours”</a:t>
            </a:r>
          </a:p>
          <a:p>
            <a:pPr>
              <a:buFont typeface="Wingdings" panose="05000000000000000000" pitchFamily="2" charset="2"/>
              <a:buChar char="§"/>
            </a:pPr>
            <a:r>
              <a:rPr lang="en-US" sz="2200" dirty="0">
                <a:latin typeface="Arial" panose="020B0604020202020204" pitchFamily="34" charset="0"/>
                <a:cs typeface="Arial" panose="020B0604020202020204" pitchFamily="34" charset="0"/>
              </a:rPr>
              <a:t>Comply with WIC 5256(b) - CRH for person not released within 72-hours</a:t>
            </a:r>
          </a:p>
          <a:p>
            <a:pPr lvl="1">
              <a:buFont typeface="Wingdings" panose="05000000000000000000" pitchFamily="2" charset="2"/>
              <a:buChar char="v"/>
            </a:pPr>
            <a:r>
              <a:rPr lang="en-US" sz="2200" dirty="0">
                <a:latin typeface="Arial" panose="020B0604020202020204" pitchFamily="34" charset="0"/>
                <a:cs typeface="Arial" panose="020B0604020202020204" pitchFamily="34" charset="0"/>
              </a:rPr>
              <a:t>CRH to be provided within 7-days of initial WIC 5150 detention</a:t>
            </a:r>
          </a:p>
          <a:p>
            <a:pPr>
              <a:buFont typeface="Wingdings" panose="05000000000000000000" pitchFamily="2" charset="2"/>
              <a:buChar char="§"/>
            </a:pPr>
            <a:r>
              <a:rPr lang="en-US" sz="2200" dirty="0">
                <a:latin typeface="Arial" panose="020B0604020202020204" pitchFamily="34" charset="0"/>
                <a:cs typeface="Arial" panose="020B0604020202020204" pitchFamily="34" charset="0"/>
              </a:rPr>
              <a:t>Comply with CRH process outlined under WIC 5256.1- 5256.7</a:t>
            </a:r>
          </a:p>
          <a:p>
            <a:pPr>
              <a:buFont typeface="Wingdings" panose="05000000000000000000" pitchFamily="2" charset="2"/>
              <a:buChar char="§"/>
            </a:pPr>
            <a:r>
              <a:rPr lang="en-US" sz="2200" dirty="0">
                <a:latin typeface="Arial" panose="020B0604020202020204" pitchFamily="34" charset="0"/>
                <a:cs typeface="Arial" panose="020B0604020202020204" pitchFamily="34" charset="0"/>
              </a:rPr>
              <a:t>Comply with WIC 5275 - Judicial Review (when patient requests release from detention)</a:t>
            </a:r>
          </a:p>
          <a:p>
            <a:pPr lvl="1">
              <a:buFont typeface="Wingdings" panose="05000000000000000000" pitchFamily="2" charset="2"/>
              <a:buChar char="v"/>
            </a:pPr>
            <a:r>
              <a:rPr lang="en-US" sz="2200" dirty="0">
                <a:latin typeface="Arial" panose="020B0604020202020204" pitchFamily="34" charset="0"/>
                <a:cs typeface="Arial" panose="020B0604020202020204" pitchFamily="34" charset="0"/>
              </a:rPr>
              <a:t>Anyone acting on behalf of the patient may also make the request for release</a:t>
            </a:r>
          </a:p>
          <a:p>
            <a:pPr lvl="1">
              <a:buFont typeface="Wingdings" panose="05000000000000000000" pitchFamily="2" charset="2"/>
              <a:buChar char="v"/>
            </a:pPr>
            <a:r>
              <a:rPr lang="en-US" sz="2200" dirty="0">
                <a:latin typeface="Arial" panose="020B0604020202020204" pitchFamily="34" charset="0"/>
                <a:cs typeface="Arial" panose="020B0604020202020204" pitchFamily="34" charset="0"/>
              </a:rPr>
              <a:t>Request may be made to any member of the treatment staff if not released after the 72 hour detention</a:t>
            </a:r>
          </a:p>
          <a:p>
            <a:pPr lvl="1">
              <a:buFont typeface="Wingdings" panose="05000000000000000000" pitchFamily="2" charset="2"/>
              <a:buChar char="v"/>
            </a:pPr>
            <a:r>
              <a:rPr lang="en-US" sz="2200" dirty="0">
                <a:latin typeface="Arial" panose="020B0604020202020204" pitchFamily="34" charset="0"/>
                <a:cs typeface="Arial" panose="020B0604020202020204" pitchFamily="34" charset="0"/>
              </a:rPr>
              <a:t>Complete Petition for Writ of Habeas Corpus</a:t>
            </a:r>
          </a:p>
          <a:p>
            <a:pPr lvl="1">
              <a:buFont typeface="Wingdings" panose="05000000000000000000" pitchFamily="2" charset="2"/>
              <a:buChar char="v"/>
            </a:pPr>
            <a:r>
              <a:rPr lang="en-US" sz="2200" dirty="0">
                <a:latin typeface="Arial" panose="020B0604020202020204" pitchFamily="34" charset="0"/>
                <a:cs typeface="Arial" panose="020B0604020202020204" pitchFamily="34" charset="0"/>
              </a:rPr>
              <a:t>Notify the Superior Court of the request for release IMMEDIATELY </a:t>
            </a:r>
          </a:p>
        </p:txBody>
      </p:sp>
      <p:sp>
        <p:nvSpPr>
          <p:cNvPr id="3" name="Title 2">
            <a:extLst>
              <a:ext uri="{FF2B5EF4-FFF2-40B4-BE49-F238E27FC236}">
                <a16:creationId xmlns:a16="http://schemas.microsoft.com/office/drawing/2014/main" id="{D6F4DB6C-721A-0F97-C79B-AE966731DFC1}"/>
              </a:ext>
            </a:extLst>
          </p:cNvPr>
          <p:cNvSpPr>
            <a:spLocks noGrp="1"/>
          </p:cNvSpPr>
          <p:nvPr>
            <p:ph type="title"/>
          </p:nvPr>
        </p:nvSpPr>
        <p:spPr/>
        <p:txBody>
          <a:bodyPr/>
          <a:lstStyle/>
          <a:p>
            <a:r>
              <a:rPr lang="en-US" dirty="0"/>
              <a:t>AB2275 - Responsibilities of the Non-Designation Facility</a:t>
            </a:r>
          </a:p>
        </p:txBody>
      </p:sp>
    </p:spTree>
    <p:extLst>
      <p:ext uri="{BB962C8B-B14F-4D97-AF65-F5344CB8AC3E}">
        <p14:creationId xmlns:p14="http://schemas.microsoft.com/office/powerpoint/2010/main" val="2154537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FF026A7-C811-41A7-BDE9-751ACCFCB999}"/>
              </a:ext>
            </a:extLst>
          </p:cNvPr>
          <p:cNvSpPr>
            <a:spLocks noGrp="1"/>
          </p:cNvSpPr>
          <p:nvPr>
            <p:ph type="body" sz="quarter" idx="13"/>
          </p:nvPr>
        </p:nvSpPr>
        <p:spPr>
          <a:xfrm>
            <a:off x="302771" y="1312472"/>
            <a:ext cx="11581840" cy="4233056"/>
          </a:xfrm>
        </p:spPr>
        <p:txBody>
          <a:bodyPr>
            <a:normAutofit/>
          </a:bodyPr>
          <a:lstStyle/>
          <a:p>
            <a:pPr>
              <a:buFont typeface="Wingdings" panose="05000000000000000000" pitchFamily="2" charset="2"/>
              <a:buChar char="§"/>
            </a:pPr>
            <a:r>
              <a:rPr lang="en-US" sz="3000" dirty="0">
                <a:latin typeface="Arial" panose="020B0604020202020204" pitchFamily="34" charset="0"/>
                <a:cs typeface="Arial" panose="020B0604020202020204" pitchFamily="34" charset="0"/>
              </a:rPr>
              <a:t>Receive notifications of persons “not released within 72-hours”</a:t>
            </a:r>
          </a:p>
          <a:p>
            <a:pPr>
              <a:buFont typeface="Wingdings" panose="05000000000000000000" pitchFamily="2" charset="2"/>
              <a:buChar char="§"/>
            </a:pPr>
            <a:r>
              <a:rPr lang="en-US" sz="3000" dirty="0">
                <a:latin typeface="Arial" panose="020B0604020202020204" pitchFamily="34" charset="0"/>
                <a:cs typeface="Arial" panose="020B0604020202020204" pitchFamily="34" charset="0"/>
              </a:rPr>
              <a:t>Extend advocacy services to persons detained in any facility under this part</a:t>
            </a:r>
          </a:p>
          <a:p>
            <a:pPr>
              <a:buFont typeface="Wingdings" panose="05000000000000000000" pitchFamily="2" charset="2"/>
              <a:buChar char="§"/>
            </a:pPr>
            <a:r>
              <a:rPr lang="en-US" sz="3000" dirty="0">
                <a:latin typeface="Arial" panose="020B0604020202020204" pitchFamily="34" charset="0"/>
                <a:cs typeface="Arial" panose="020B0604020202020204" pitchFamily="34" charset="0"/>
              </a:rPr>
              <a:t>Educate persons detained in any facility under this part on due process rights</a:t>
            </a:r>
          </a:p>
          <a:p>
            <a:pPr>
              <a:buFont typeface="Wingdings" panose="05000000000000000000" pitchFamily="2" charset="2"/>
              <a:buChar char="§"/>
            </a:pPr>
            <a:r>
              <a:rPr lang="en-US" sz="3000" dirty="0">
                <a:latin typeface="Arial" panose="020B0604020202020204" pitchFamily="34" charset="0"/>
                <a:cs typeface="Arial" panose="020B0604020202020204" pitchFamily="34" charset="0"/>
              </a:rPr>
              <a:t>Represent the detained person at their Certification Review Hearing</a:t>
            </a:r>
          </a:p>
          <a:p>
            <a:pPr>
              <a:buFont typeface="Wingdings" panose="05000000000000000000" pitchFamily="2" charset="2"/>
              <a:buChar char="§"/>
            </a:pPr>
            <a:r>
              <a:rPr lang="en-US" sz="3000" dirty="0">
                <a:latin typeface="Arial" panose="020B0604020202020204" pitchFamily="34" charset="0"/>
                <a:cs typeface="Arial" panose="020B0604020202020204" pitchFamily="34" charset="0"/>
              </a:rPr>
              <a:t>Notify DBH Director/designee of any compliance concerns</a:t>
            </a:r>
          </a:p>
          <a:p>
            <a:endParaRPr lang="en-US" dirty="0"/>
          </a:p>
        </p:txBody>
      </p:sp>
      <p:sp>
        <p:nvSpPr>
          <p:cNvPr id="3" name="Title 2">
            <a:extLst>
              <a:ext uri="{FF2B5EF4-FFF2-40B4-BE49-F238E27FC236}">
                <a16:creationId xmlns:a16="http://schemas.microsoft.com/office/drawing/2014/main" id="{8B0BEA07-40CA-416C-AEF8-2CA82E5E2C2A}"/>
              </a:ext>
            </a:extLst>
          </p:cNvPr>
          <p:cNvSpPr>
            <a:spLocks noGrp="1"/>
          </p:cNvSpPr>
          <p:nvPr>
            <p:ph type="title"/>
          </p:nvPr>
        </p:nvSpPr>
        <p:spPr/>
        <p:txBody>
          <a:bodyPr/>
          <a:lstStyle/>
          <a:p>
            <a:r>
              <a:rPr lang="en-US" dirty="0"/>
              <a:t>AB2275 - Role of County Patients’ Rights Office </a:t>
            </a:r>
          </a:p>
        </p:txBody>
      </p:sp>
    </p:spTree>
    <p:extLst>
      <p:ext uri="{BB962C8B-B14F-4D97-AF65-F5344CB8AC3E}">
        <p14:creationId xmlns:p14="http://schemas.microsoft.com/office/powerpoint/2010/main" val="1140555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ED4138-3C29-4E85-A05B-B70247BFE305}"/>
              </a:ext>
            </a:extLst>
          </p:cNvPr>
          <p:cNvSpPr>
            <a:spLocks noGrp="1"/>
          </p:cNvSpPr>
          <p:nvPr>
            <p:ph type="body" sz="quarter" idx="13"/>
          </p:nvPr>
        </p:nvSpPr>
        <p:spPr>
          <a:xfrm>
            <a:off x="290882" y="1259202"/>
            <a:ext cx="12158178" cy="4855159"/>
          </a:xfrm>
        </p:spPr>
        <p:txBody>
          <a:bodyPr>
            <a:noAutofit/>
          </a:bodyPr>
          <a:lstStyle/>
          <a:p>
            <a:pPr>
              <a:buFont typeface="Wingdings" panose="05000000000000000000" pitchFamily="2" charset="2"/>
              <a:buChar char="§"/>
            </a:pPr>
            <a:r>
              <a:rPr lang="en-US" dirty="0">
                <a:latin typeface="Arial" panose="020B0604020202020204" pitchFamily="34" charset="0"/>
                <a:cs typeface="Arial" panose="020B0604020202020204" pitchFamily="34" charset="0"/>
              </a:rPr>
              <a:t>San Bernardino County, Department of Behavioral Health</a:t>
            </a:r>
          </a:p>
          <a:p>
            <a:pPr lvl="1">
              <a:buFont typeface="Wingdings" panose="05000000000000000000" pitchFamily="2" charset="2"/>
              <a:buChar char="§"/>
            </a:pPr>
            <a:r>
              <a:rPr lang="en-US" sz="2400" dirty="0">
                <a:latin typeface="Arial" panose="020B0604020202020204" pitchFamily="34" charset="0"/>
                <a:cs typeface="Arial" panose="020B0604020202020204" pitchFamily="34" charset="0"/>
              </a:rPr>
              <a:t>Office of Patients’ Rights </a:t>
            </a:r>
          </a:p>
          <a:p>
            <a:pPr>
              <a:buFont typeface="Wingdings" panose="05000000000000000000" pitchFamily="2" charset="2"/>
              <a:buChar char="§"/>
            </a:pPr>
            <a:r>
              <a:rPr lang="en-US" b="1" dirty="0">
                <a:latin typeface="Arial" panose="020B0604020202020204" pitchFamily="34" charset="0"/>
                <a:cs typeface="Arial" panose="020B0604020202020204" pitchFamily="34" charset="0"/>
              </a:rPr>
              <a:t>Non-LPS designated facility </a:t>
            </a:r>
            <a:r>
              <a:rPr lang="en-US" dirty="0">
                <a:latin typeface="Arial" panose="020B0604020202020204" pitchFamily="34" charset="0"/>
                <a:cs typeface="Arial" panose="020B0604020202020204" pitchFamily="34" charset="0"/>
              </a:rPr>
              <a:t>who detains persons on WIC 5150 </a:t>
            </a:r>
          </a:p>
          <a:p>
            <a:pPr lvl="1">
              <a:buFont typeface="Wingdings" panose="05000000000000000000" pitchFamily="2" charset="2"/>
              <a:buChar char="v"/>
            </a:pPr>
            <a:r>
              <a:rPr lang="en-US" sz="2400" dirty="0">
                <a:latin typeface="Arial" panose="020B0604020202020204" pitchFamily="34" charset="0"/>
                <a:cs typeface="Arial" panose="020B0604020202020204" pitchFamily="34" charset="0"/>
              </a:rPr>
              <a:t>May include General Acute Hospital, Emergency Department of non-designated hospital; Crisis Stabilization Unit, and Crisis Walk-In Clinic</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Superior Court of California – San Bernardino County</a:t>
            </a:r>
          </a:p>
          <a:p>
            <a:pPr lvl="1">
              <a:buFont typeface="Wingdings" panose="05000000000000000000" pitchFamily="2" charset="2"/>
              <a:buChar char="§"/>
            </a:pPr>
            <a:r>
              <a:rPr lang="en-US" sz="2400" dirty="0">
                <a:latin typeface="Arial" panose="020B0604020202020204" pitchFamily="34" charset="0"/>
                <a:cs typeface="Arial" panose="020B0604020202020204" pitchFamily="34" charset="0"/>
              </a:rPr>
              <a:t>Mental Health Counselor’s Office</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San Bernardino County Counsel and Hartnell Law Group (Patient Attorney) (Writ Hearings)</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County approved Hearing Officers (Certification Review Hearings)</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County designated LPS hospitals </a:t>
            </a:r>
          </a:p>
        </p:txBody>
      </p:sp>
      <p:sp>
        <p:nvSpPr>
          <p:cNvPr id="3" name="Title 2">
            <a:extLst>
              <a:ext uri="{FF2B5EF4-FFF2-40B4-BE49-F238E27FC236}">
                <a16:creationId xmlns:a16="http://schemas.microsoft.com/office/drawing/2014/main" id="{66A969FB-2569-438B-B922-651C6184431C}"/>
              </a:ext>
            </a:extLst>
          </p:cNvPr>
          <p:cNvSpPr>
            <a:spLocks noGrp="1"/>
          </p:cNvSpPr>
          <p:nvPr>
            <p:ph type="title"/>
          </p:nvPr>
        </p:nvSpPr>
        <p:spPr/>
        <p:txBody>
          <a:bodyPr/>
          <a:lstStyle/>
          <a:p>
            <a:r>
              <a:rPr lang="en-US" dirty="0"/>
              <a:t>AB2275 - Foreseen Entities to be Affected</a:t>
            </a:r>
          </a:p>
        </p:txBody>
      </p:sp>
    </p:spTree>
    <p:extLst>
      <p:ext uri="{BB962C8B-B14F-4D97-AF65-F5344CB8AC3E}">
        <p14:creationId xmlns:p14="http://schemas.microsoft.com/office/powerpoint/2010/main" val="3734339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625CBF4-55C8-46B1-A6E4-120CEF840E47}"/>
              </a:ext>
            </a:extLst>
          </p:cNvPr>
          <p:cNvSpPr>
            <a:spLocks noGrp="1"/>
          </p:cNvSpPr>
          <p:nvPr>
            <p:ph type="body" sz="quarter" idx="13"/>
          </p:nvPr>
        </p:nvSpPr>
        <p:spPr>
          <a:xfrm>
            <a:off x="142113" y="835741"/>
            <a:ext cx="11907774" cy="5368413"/>
          </a:xfrm>
        </p:spPr>
        <p:txBody>
          <a:bodyPr>
            <a:normAutofit fontScale="40000" lnSpcReduction="20000"/>
          </a:bodyPr>
          <a:lstStyle/>
          <a:p>
            <a:pPr marL="0" indent="0">
              <a:buNone/>
            </a:pPr>
            <a:endParaRPr lang="en-US" sz="3700"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r>
              <a:rPr lang="en-US" sz="3700"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SB County Department of Behavioral Health (DBH): </a:t>
            </a:r>
          </a:p>
          <a:p>
            <a:pPr>
              <a:buFont typeface="Wingdings" panose="05000000000000000000" pitchFamily="2" charset="2"/>
              <a:buChar char="§"/>
            </a:pPr>
            <a:r>
              <a:rPr lang="en-US" sz="3700" dirty="0">
                <a:latin typeface="Arial" panose="020B0604020202020204" pitchFamily="34" charset="0"/>
                <a:cs typeface="Arial" panose="020B0604020202020204" pitchFamily="34" charset="0"/>
              </a:rPr>
              <a:t>Provide guidelines to LPS-designated facilities and applicable non-designated facilities </a:t>
            </a:r>
          </a:p>
          <a:p>
            <a:pPr>
              <a:buFont typeface="Wingdings" panose="05000000000000000000" pitchFamily="2" charset="2"/>
              <a:buChar char="§"/>
            </a:pPr>
            <a:r>
              <a:rPr lang="en-US" sz="3700" dirty="0">
                <a:latin typeface="Arial" panose="020B0604020202020204" pitchFamily="34" charset="0"/>
                <a:cs typeface="Arial" panose="020B0604020202020204" pitchFamily="34" charset="0"/>
              </a:rPr>
              <a:t>Collaboration with County Counsel, Superior Court, Mental Health Counselor’s Office, Hearing Officers, and Patients’ Rights Advocates </a:t>
            </a:r>
          </a:p>
          <a:p>
            <a:pPr marL="0" indent="0">
              <a:buNone/>
            </a:pPr>
            <a:endParaRPr lang="en-US" sz="2800" b="1" dirty="0">
              <a:latin typeface="Arial" panose="020B0604020202020204" pitchFamily="34" charset="0"/>
              <a:cs typeface="Arial" panose="020B0604020202020204" pitchFamily="34" charset="0"/>
            </a:endParaRPr>
          </a:p>
          <a:p>
            <a:pPr marL="0" indent="0">
              <a:buNone/>
            </a:pPr>
            <a:r>
              <a:rPr lang="en-US" sz="3700"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SB County Patients’ Rights Office: </a:t>
            </a:r>
          </a:p>
          <a:p>
            <a:pPr>
              <a:buFont typeface="Wingdings" panose="05000000000000000000" pitchFamily="2" charset="2"/>
              <a:buChar char="§"/>
            </a:pPr>
            <a:r>
              <a:rPr lang="en-US" sz="3700" dirty="0">
                <a:latin typeface="Arial" panose="020B0604020202020204" pitchFamily="34" charset="0"/>
                <a:cs typeface="Arial" panose="020B0604020202020204" pitchFamily="34" charset="0"/>
              </a:rPr>
              <a:t>Receive notifications from non-designated facilities and LPS-designated facilities as required </a:t>
            </a:r>
          </a:p>
          <a:p>
            <a:pPr>
              <a:buFont typeface="Wingdings" panose="05000000000000000000" pitchFamily="2" charset="2"/>
              <a:buChar char="§"/>
            </a:pPr>
            <a:r>
              <a:rPr lang="en-US" sz="3700" dirty="0">
                <a:latin typeface="Arial" panose="020B0604020202020204" pitchFamily="34" charset="0"/>
                <a:cs typeface="Arial" panose="020B0604020202020204" pitchFamily="34" charset="0"/>
              </a:rPr>
              <a:t>Extend advocacy services to persons detained in any facility under this part </a:t>
            </a:r>
          </a:p>
          <a:p>
            <a:pPr>
              <a:buFont typeface="Wingdings" panose="05000000000000000000" pitchFamily="2" charset="2"/>
              <a:buChar char="§"/>
            </a:pPr>
            <a:r>
              <a:rPr lang="en-US" sz="3700" dirty="0">
                <a:latin typeface="Arial" panose="020B0604020202020204" pitchFamily="34" charset="0"/>
                <a:cs typeface="Arial" panose="020B0604020202020204" pitchFamily="34" charset="0"/>
              </a:rPr>
              <a:t>Educate persons detained in any facility under this part on due process rights</a:t>
            </a:r>
          </a:p>
          <a:p>
            <a:pPr>
              <a:buFont typeface="Wingdings" panose="05000000000000000000" pitchFamily="2" charset="2"/>
              <a:buChar char="§"/>
            </a:pPr>
            <a:r>
              <a:rPr lang="en-US" sz="3700" dirty="0">
                <a:latin typeface="Arial" panose="020B0604020202020204" pitchFamily="34" charset="0"/>
                <a:cs typeface="Arial" panose="020B0604020202020204" pitchFamily="34" charset="0"/>
              </a:rPr>
              <a:t>Represent the person detained in a non-designated facility at their CRH</a:t>
            </a:r>
          </a:p>
          <a:p>
            <a:pPr>
              <a:buFont typeface="Wingdings" panose="05000000000000000000" pitchFamily="2" charset="2"/>
              <a:buChar char="§"/>
            </a:pPr>
            <a:endParaRPr lang="en-US" sz="2800" dirty="0">
              <a:latin typeface="Arial" panose="020B0604020202020204" pitchFamily="34" charset="0"/>
              <a:cs typeface="Arial" panose="020B0604020202020204" pitchFamily="34" charset="0"/>
            </a:endParaRPr>
          </a:p>
          <a:p>
            <a:pPr marL="0" indent="0">
              <a:buNone/>
            </a:pPr>
            <a:r>
              <a:rPr lang="en-US" sz="3700"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Non-designated Health Facilities:</a:t>
            </a:r>
          </a:p>
          <a:p>
            <a:pPr>
              <a:buFont typeface="Wingdings" panose="05000000000000000000" pitchFamily="2" charset="2"/>
              <a:buChar char="§"/>
            </a:pPr>
            <a:r>
              <a:rPr lang="en-US" sz="3700" dirty="0">
                <a:latin typeface="Arial" panose="020B0604020202020204" pitchFamily="34" charset="0"/>
                <a:cs typeface="Arial" panose="020B0604020202020204" pitchFamily="34" charset="0"/>
              </a:rPr>
              <a:t>Notify County Patients’ Rights Office as required</a:t>
            </a:r>
          </a:p>
          <a:p>
            <a:pPr>
              <a:buFont typeface="Wingdings" panose="05000000000000000000" pitchFamily="2" charset="2"/>
              <a:buChar char="§"/>
            </a:pPr>
            <a:r>
              <a:rPr lang="en-US" sz="3700" dirty="0">
                <a:latin typeface="Arial" panose="020B0604020202020204" pitchFamily="34" charset="0"/>
                <a:cs typeface="Arial" panose="020B0604020202020204" pitchFamily="34" charset="0"/>
              </a:rPr>
              <a:t>Notification/communication with County Patients’ Rights regarding CRH</a:t>
            </a:r>
          </a:p>
          <a:p>
            <a:pPr>
              <a:buFont typeface="Wingdings" panose="05000000000000000000" pitchFamily="2" charset="2"/>
              <a:buChar char="§"/>
            </a:pPr>
            <a:r>
              <a:rPr lang="en-US" sz="3700" dirty="0">
                <a:latin typeface="Arial" panose="020B0604020202020204" pitchFamily="34" charset="0"/>
                <a:cs typeface="Arial" panose="020B0604020202020204" pitchFamily="34" charset="0"/>
              </a:rPr>
              <a:t>Collaboration with Superior Court, Mental Health Court Counselor’s Office, etc., regarding Writ of Habeas Corpus Hearings</a:t>
            </a: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3700"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SB County Superior Court- MH Court Counselor’s Office- County Counsel- Hartnell Law Group:</a:t>
            </a:r>
          </a:p>
          <a:p>
            <a:pPr>
              <a:buFont typeface="Wingdings" panose="05000000000000000000" pitchFamily="2" charset="2"/>
              <a:buChar char="§"/>
            </a:pPr>
            <a:r>
              <a:rPr lang="en-US" sz="3700" dirty="0">
                <a:latin typeface="Arial" panose="020B0604020202020204" pitchFamily="34" charset="0"/>
                <a:cs typeface="Arial" panose="020B0604020202020204" pitchFamily="34" charset="0"/>
              </a:rPr>
              <a:t>Implement WIC 5350 (d)(1)(2) regarding LPS Conservatorship Hearings</a:t>
            </a:r>
          </a:p>
          <a:p>
            <a:pPr>
              <a:buFont typeface="Wingdings" panose="05000000000000000000" pitchFamily="2" charset="2"/>
              <a:buChar char="§"/>
            </a:pPr>
            <a:r>
              <a:rPr lang="en-US" sz="3700" dirty="0">
                <a:latin typeface="Arial" panose="020B0604020202020204" pitchFamily="34" charset="0"/>
                <a:cs typeface="Arial" panose="020B0604020202020204" pitchFamily="34" charset="0"/>
              </a:rPr>
              <a:t>Collaboration with non-designated health facilities regard Writ of Habeas Corpus proceedings</a:t>
            </a:r>
          </a:p>
        </p:txBody>
      </p:sp>
      <p:sp>
        <p:nvSpPr>
          <p:cNvPr id="3" name="Title 2">
            <a:extLst>
              <a:ext uri="{FF2B5EF4-FFF2-40B4-BE49-F238E27FC236}">
                <a16:creationId xmlns:a16="http://schemas.microsoft.com/office/drawing/2014/main" id="{A7F2254F-4EB6-4D7A-BCA7-E56CABAED538}"/>
              </a:ext>
            </a:extLst>
          </p:cNvPr>
          <p:cNvSpPr>
            <a:spLocks noGrp="1"/>
          </p:cNvSpPr>
          <p:nvPr>
            <p:ph type="title"/>
          </p:nvPr>
        </p:nvSpPr>
        <p:spPr/>
        <p:txBody>
          <a:bodyPr/>
          <a:lstStyle/>
          <a:p>
            <a:r>
              <a:rPr lang="en-US"/>
              <a:t>AB2275 - Implementing </a:t>
            </a:r>
            <a:r>
              <a:rPr lang="en-US" dirty="0"/>
              <a:t>Factors to Consider </a:t>
            </a:r>
          </a:p>
        </p:txBody>
      </p:sp>
    </p:spTree>
    <p:extLst>
      <p:ext uri="{BB962C8B-B14F-4D97-AF65-F5344CB8AC3E}">
        <p14:creationId xmlns:p14="http://schemas.microsoft.com/office/powerpoint/2010/main" val="591183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5210314"/>
            <a:ext cx="10992564" cy="823415"/>
          </a:xfrm>
        </p:spPr>
        <p:txBody>
          <a:bodyPr>
            <a:normAutofit fontScale="85000" lnSpcReduction="10000"/>
          </a:bodyPr>
          <a:lstStyle/>
          <a:p>
            <a:pPr marL="0" indent="0" algn="just">
              <a:buNone/>
            </a:pPr>
            <a:r>
              <a:rPr lang="en-US" sz="2000" b="1" i="1" dirty="0">
                <a:latin typeface="Arial" panose="020B0604020202020204" pitchFamily="34" charset="0"/>
                <a:cs typeface="Arial" panose="020B0604020202020204" pitchFamily="34" charset="0"/>
              </a:rPr>
              <a:t>Our job is to create a county in which those who reside and invest can prosper and achieve well-being.</a:t>
            </a:r>
            <a:endParaRPr lang="en-US" sz="2000" dirty="0">
              <a:latin typeface="Arial" panose="020B0604020202020204" pitchFamily="34" charset="0"/>
              <a:cs typeface="Arial" panose="020B0604020202020204" pitchFamily="34" charset="0"/>
            </a:endParaRPr>
          </a:p>
          <a:p>
            <a:pPr marL="0" indent="0" algn="just">
              <a:buNone/>
            </a:pPr>
            <a:r>
              <a:rPr lang="en-US" sz="2000" b="1" i="1" dirty="0">
                <a:latin typeface="Arial" panose="020B0604020202020204" pitchFamily="34" charset="0"/>
                <a:cs typeface="Arial" panose="020B0604020202020204" pitchFamily="34" charset="0"/>
                <a:hlinkClick r:id="rId3"/>
              </a:rPr>
              <a:t>www.SBCounty.gov</a:t>
            </a:r>
            <a:endParaRPr lang="en-US" sz="2000" dirty="0">
              <a:solidFill>
                <a:schemeClr val="accent1"/>
              </a:solidFill>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a:t>FOR PATIENTS’ RIGHTS RELATED TECHNICAL ASSISTANCE</a:t>
            </a:r>
          </a:p>
        </p:txBody>
      </p:sp>
      <p:pic>
        <p:nvPicPr>
          <p:cNvPr id="13" name="Picture 12" descr="SBCounty Logo">
            <a:hlinkClick r:id="rId3"/>
            <a:extLst>
              <a:ext uri="{FF2B5EF4-FFF2-40B4-BE49-F238E27FC236}">
                <a16:creationId xmlns:a16="http://schemas.microsoft.com/office/drawing/2014/main" id="{80B6D584-752E-41E6-A020-37E18EFC003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7200" y="3825380"/>
            <a:ext cx="2227277" cy="1253433"/>
          </a:xfrm>
          <a:prstGeom prst="rect">
            <a:avLst/>
          </a:prstGeom>
          <a:noFill/>
          <a:ln>
            <a:noFill/>
          </a:ln>
        </p:spPr>
      </p:pic>
      <p:sp>
        <p:nvSpPr>
          <p:cNvPr id="4" name="TextBox 3">
            <a:extLst>
              <a:ext uri="{FF2B5EF4-FFF2-40B4-BE49-F238E27FC236}">
                <a16:creationId xmlns:a16="http://schemas.microsoft.com/office/drawing/2014/main" id="{302E6D69-A584-4D7F-B7FA-6A8F8FE3292A}"/>
              </a:ext>
            </a:extLst>
          </p:cNvPr>
          <p:cNvSpPr txBox="1"/>
          <p:nvPr/>
        </p:nvSpPr>
        <p:spPr>
          <a:xfrm>
            <a:off x="3556892" y="1647686"/>
            <a:ext cx="5211563" cy="2616101"/>
          </a:xfrm>
          <a:prstGeom prst="rect">
            <a:avLst/>
          </a:prstGeom>
          <a:noFill/>
        </p:spPr>
        <p:txBody>
          <a:bodyPr wrap="square" rtlCol="0">
            <a:spAutoFit/>
          </a:bodyPr>
          <a:lstStyle/>
          <a:p>
            <a:pPr algn="ctr"/>
            <a:br>
              <a:rPr lang="en-US" dirty="0">
                <a:solidFill>
                  <a:srgbClr val="0070C0"/>
                </a:solidFill>
                <a:latin typeface="Arial" panose="020B0604020202020204" pitchFamily="34" charset="0"/>
                <a:cs typeface="Arial" panose="020B0604020202020204" pitchFamily="34" charset="0"/>
              </a:rPr>
            </a:br>
            <a:r>
              <a:rPr lang="en-US" sz="2000" b="1" dirty="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Patients’ Rights Office</a:t>
            </a:r>
          </a:p>
          <a:p>
            <a:pPr algn="ctr"/>
            <a:r>
              <a:rPr lang="en-US" b="1" dirty="0">
                <a:latin typeface="Arial" panose="020B0604020202020204" pitchFamily="34" charset="0"/>
                <a:cs typeface="Arial" panose="020B0604020202020204" pitchFamily="34" charset="0"/>
              </a:rPr>
              <a:t>850 E. Foothill Blvd.</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Rialto, CA 92376</a:t>
            </a:r>
          </a:p>
          <a:p>
            <a:pPr algn="ctr"/>
            <a:r>
              <a:rPr lang="en-US" dirty="0">
                <a:latin typeface="Arial" panose="020B0604020202020204" pitchFamily="34" charset="0"/>
                <a:cs typeface="Arial" panose="020B0604020202020204" pitchFamily="34" charset="0"/>
                <a:hlinkClick r:id="rId5"/>
              </a:rPr>
              <a:t>DBH-PatientsRightsOffice@dbh.subcounty.gov</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algn="ctr"/>
            <a:r>
              <a:rPr lang="en-US" b="1" dirty="0">
                <a:latin typeface="Arial" panose="020B0604020202020204" pitchFamily="34" charset="0"/>
                <a:cs typeface="Arial" panose="020B0604020202020204" pitchFamily="34" charset="0"/>
              </a:rPr>
              <a:t>Phone: 909-421-4675</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Toll Free: 800-440-2391</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Fax: 909-421-9258</a:t>
            </a:r>
          </a:p>
        </p:txBody>
      </p:sp>
    </p:spTree>
    <p:extLst>
      <p:ext uri="{BB962C8B-B14F-4D97-AF65-F5344CB8AC3E}">
        <p14:creationId xmlns:p14="http://schemas.microsoft.com/office/powerpoint/2010/main" val="3657787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57654" y="1048407"/>
            <a:ext cx="12034345" cy="5029200"/>
          </a:xfrm>
        </p:spPr>
        <p:txBody>
          <a:bodyPr>
            <a:normAutofit/>
          </a:bodyPr>
          <a:lstStyle/>
          <a:p>
            <a:pPr marL="0" indent="0">
              <a:buNone/>
            </a:pPr>
            <a:r>
              <a:rPr lang="en-US" sz="3600" dirty="0"/>
              <a:t> </a:t>
            </a:r>
            <a:endParaRPr lang="en-US" dirty="0"/>
          </a:p>
          <a:p>
            <a:r>
              <a:rPr lang="en-US" dirty="0">
                <a:solidFill>
                  <a:schemeClr val="accent5">
                    <a:lumMod val="75000"/>
                  </a:schemeClr>
                </a:solidFill>
                <a:hlinkClick r:id="rId3"/>
              </a:rPr>
              <a:t>Bill Text - AB-2275 Mental health: involuntary commitment. (ca.gov)</a:t>
            </a:r>
            <a:endParaRPr lang="en-US" b="1" dirty="0">
              <a:solidFill>
                <a:schemeClr val="accent5">
                  <a:lumMod val="75000"/>
                </a:schemeClr>
              </a:solidFill>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0" y="-152400"/>
            <a:ext cx="12192000" cy="1143000"/>
          </a:xfrm>
        </p:spPr>
        <p:txBody>
          <a:bodyPr/>
          <a:lstStyle/>
          <a:p>
            <a:pPr algn="ctr"/>
            <a:r>
              <a:rPr lang="en-US" dirty="0"/>
              <a:t>References </a:t>
            </a:r>
          </a:p>
        </p:txBody>
      </p:sp>
    </p:spTree>
    <p:extLst>
      <p:ext uri="{BB962C8B-B14F-4D97-AF65-F5344CB8AC3E}">
        <p14:creationId xmlns:p14="http://schemas.microsoft.com/office/powerpoint/2010/main" val="2162746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FC893A-207A-4577-9C3B-674D6CF81188}"/>
              </a:ext>
            </a:extLst>
          </p:cNvPr>
          <p:cNvSpPr>
            <a:spLocks noGrp="1"/>
          </p:cNvSpPr>
          <p:nvPr>
            <p:ph type="body" sz="quarter" idx="13"/>
          </p:nvPr>
        </p:nvSpPr>
        <p:spPr>
          <a:xfrm>
            <a:off x="457200" y="1443780"/>
            <a:ext cx="11272982" cy="4121441"/>
          </a:xfrm>
        </p:spPr>
        <p:txBody>
          <a:bodyPr>
            <a:normAutofit fontScale="92500" lnSpcReduction="10000"/>
          </a:bodyPr>
          <a:lstStyle/>
          <a:p>
            <a:pPr marL="0" indent="0">
              <a:buNone/>
            </a:pPr>
            <a:r>
              <a:rPr lang="en-US" sz="2800"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CHIEF PATIENTS’ RIGHTS ADVOCATE:</a:t>
            </a:r>
          </a:p>
          <a:p>
            <a:pPr>
              <a:buFont typeface="Wingdings" panose="05000000000000000000" pitchFamily="2" charset="2"/>
              <a:buChar char="§"/>
            </a:pPr>
            <a:r>
              <a:rPr lang="en-US" sz="2000" b="1" dirty="0">
                <a:latin typeface="Arial" panose="020B0604020202020204" pitchFamily="34" charset="0"/>
                <a:cs typeface="Arial" panose="020B0604020202020204" pitchFamily="34" charset="0"/>
              </a:rPr>
              <a:t>Mariam Aldaz, Program Manager I- Chief Patients’ Rights Advocate</a:t>
            </a:r>
          </a:p>
          <a:p>
            <a:pPr>
              <a:buFont typeface="Wingdings" panose="05000000000000000000" pitchFamily="2" charset="2"/>
              <a:buChar char="§"/>
            </a:pPr>
            <a:r>
              <a:rPr lang="en-US" sz="2000" dirty="0">
                <a:latin typeface="Arial" panose="020B0604020202020204" pitchFamily="34" charset="0"/>
                <a:cs typeface="Arial" panose="020B0604020202020204" pitchFamily="34" charset="0"/>
              </a:rPr>
              <a:t>Gavina Urena, Office Assistant III</a:t>
            </a:r>
          </a:p>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800"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PATIENTS’ RIGHTS ADVOCATE TEAM:</a:t>
            </a:r>
          </a:p>
          <a:p>
            <a:pPr marL="685800" marR="0" lvl="1" indent="-228600" algn="l" defTabSz="9144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lang="en-US" dirty="0">
                <a:solidFill>
                  <a:prstClr val="black"/>
                </a:solidFill>
                <a:latin typeface="Arial" panose="020B0604020202020204" pitchFamily="34" charset="0"/>
                <a:cs typeface="Arial" panose="020B0604020202020204" pitchFamily="34" charset="0"/>
              </a:rPr>
              <a:t>Jennifer Arnold Weaver,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Clinical Therapist II</a:t>
            </a:r>
          </a:p>
          <a:p>
            <a:pPr marL="685800" marR="0" lvl="1" indent="-228600" algn="l" defTabSz="9144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lang="en-US" dirty="0">
                <a:solidFill>
                  <a:prstClr val="black"/>
                </a:solidFill>
                <a:latin typeface="Arial" panose="020B0604020202020204" pitchFamily="34" charset="0"/>
                <a:cs typeface="Arial" panose="020B0604020202020204" pitchFamily="34" charset="0"/>
              </a:rPr>
              <a:t>Kellie Bougard Jordan, Clinical Therapist II</a:t>
            </a:r>
            <a:endParaRPr lang="en-US" sz="2800"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1">
              <a:spcBef>
                <a:spcPct val="20000"/>
              </a:spcBef>
              <a:buFont typeface="Wingdings" panose="05000000000000000000" pitchFamily="2" charset="2"/>
              <a:buChar char="§"/>
            </a:pPr>
            <a:r>
              <a:rPr lang="en-US" dirty="0">
                <a:latin typeface="Arial" panose="020B0604020202020204" pitchFamily="34" charset="0"/>
                <a:cs typeface="Arial" panose="020B0604020202020204" pitchFamily="34" charset="0"/>
              </a:rPr>
              <a:t>Jose Orrostieta, Social Worker II</a:t>
            </a:r>
          </a:p>
          <a:p>
            <a:pPr marL="685800" marR="0" lvl="1" indent="-228600" algn="l" defTabSz="9144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Sally Mitchell, Social Worker II</a:t>
            </a:r>
          </a:p>
          <a:p>
            <a:pPr marL="685800" marR="0" lvl="1" indent="-228600" algn="l" defTabSz="9144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Angelica Rea, Social Worker II</a:t>
            </a:r>
          </a:p>
          <a:p>
            <a:pPr marL="685800" marR="0" lvl="1" indent="-228600" algn="l" defTabSz="9144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Bethany Sahagun, Social Worker II Trainee</a:t>
            </a:r>
          </a:p>
          <a:p>
            <a:pPr marL="685800" marR="0" lvl="1" indent="-228600" algn="l" defTabSz="9144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Clinical Therapist I-Vacant</a:t>
            </a:r>
            <a:endPar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lvl="1">
              <a:spcBef>
                <a:spcPct val="20000"/>
              </a:spcBef>
              <a:buFont typeface="Wingdings" panose="05000000000000000000" pitchFamily="2" charset="2"/>
              <a:buChar char="§"/>
            </a:pPr>
            <a:endParaRPr lang="en-US" sz="1900" dirty="0">
              <a:solidFill>
                <a:prstClr val="black"/>
              </a:solidFill>
              <a:latin typeface="Arial" panose="020B0604020202020204" pitchFamily="34" charset="0"/>
              <a:cs typeface="Arial" panose="020B0604020202020204" pitchFamily="34" charset="0"/>
            </a:endParaRPr>
          </a:p>
          <a:p>
            <a:pPr lvl="1">
              <a:spcBef>
                <a:spcPct val="20000"/>
              </a:spcBef>
              <a:buFont typeface="Wingdings" panose="05000000000000000000" pitchFamily="2" charset="2"/>
              <a:buChar char="§"/>
            </a:pPr>
            <a:endParaRPr lang="en-US" sz="1900" dirty="0">
              <a:solidFill>
                <a:prstClr val="black"/>
              </a:solidFill>
              <a:latin typeface="Arial" panose="020B0604020202020204" pitchFamily="34" charset="0"/>
              <a:cs typeface="Arial" panose="020B0604020202020204" pitchFamily="34" charset="0"/>
            </a:endParaRPr>
          </a:p>
          <a:p>
            <a:pPr lvl="1">
              <a:spcBef>
                <a:spcPct val="20000"/>
              </a:spcBef>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lvl="1">
              <a:spcBef>
                <a:spcPct val="20000"/>
              </a:spcBef>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lvl="1">
              <a:spcBef>
                <a:spcPct val="20000"/>
              </a:spcBef>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lvl="1">
              <a:spcBef>
                <a:spcPct val="20000"/>
              </a:spcBef>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lvl="1">
              <a:spcBef>
                <a:spcPct val="20000"/>
              </a:spcBef>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lvl="1">
              <a:spcBef>
                <a:spcPct val="20000"/>
              </a:spcBef>
              <a:buFont typeface="Wingdings" panose="05000000000000000000" pitchFamily="2" charset="2"/>
              <a:buChar char="§"/>
            </a:pPr>
            <a:endParaRPr lang="en-US"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22D83E25-D155-40B8-9784-D561D9B64A97}"/>
              </a:ext>
            </a:extLst>
          </p:cNvPr>
          <p:cNvSpPr>
            <a:spLocks noGrp="1"/>
          </p:cNvSpPr>
          <p:nvPr>
            <p:ph type="title"/>
          </p:nvPr>
        </p:nvSpPr>
        <p:spPr/>
        <p:txBody>
          <a:bodyPr/>
          <a:lstStyle/>
          <a:p>
            <a:r>
              <a:rPr lang="en-US" dirty="0"/>
              <a:t>Your County Patients’ Rights Team</a:t>
            </a:r>
          </a:p>
        </p:txBody>
      </p:sp>
    </p:spTree>
    <p:extLst>
      <p:ext uri="{BB962C8B-B14F-4D97-AF65-F5344CB8AC3E}">
        <p14:creationId xmlns:p14="http://schemas.microsoft.com/office/powerpoint/2010/main" val="289118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cs typeface="Arial" panose="020B0604020202020204" pitchFamily="34" charset="0"/>
              </a:rPr>
              <a:t>Patients’ Rights Mission Statement </a:t>
            </a:r>
            <a:endParaRPr lang="en-US" dirty="0"/>
          </a:p>
        </p:txBody>
      </p:sp>
      <p:sp>
        <p:nvSpPr>
          <p:cNvPr id="4" name="Text Placeholder 1"/>
          <p:cNvSpPr>
            <a:spLocks noGrp="1"/>
          </p:cNvSpPr>
          <p:nvPr>
            <p:ph type="body" sz="quarter" idx="13"/>
          </p:nvPr>
        </p:nvSpPr>
        <p:spPr>
          <a:xfrm>
            <a:off x="309438" y="1635285"/>
            <a:ext cx="11573123" cy="3587430"/>
          </a:xfrm>
        </p:spPr>
        <p:txBody>
          <a:bodyPr>
            <a:normAutofit/>
          </a:bodyPr>
          <a:lstStyle/>
          <a:p>
            <a:pPr marL="0" indent="0">
              <a:spcBef>
                <a:spcPts val="600"/>
              </a:spcBef>
              <a:spcAft>
                <a:spcPts val="600"/>
              </a:spcAft>
              <a:buNone/>
            </a:pPr>
            <a:r>
              <a:rPr lang="en-US"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Our mission is to protect the legal, civil and human rights of all behavioral health consumers in San Bernardino County.  </a:t>
            </a:r>
          </a:p>
          <a:p>
            <a:pPr marL="0" indent="0">
              <a:spcBef>
                <a:spcPts val="600"/>
              </a:spcBef>
              <a:spcAft>
                <a:spcPts val="600"/>
              </a:spcAft>
              <a:buNone/>
            </a:pPr>
            <a:endParaRPr lang="en-US" b="1" dirty="0">
              <a:solidFill>
                <a:srgbClr val="0070C0"/>
              </a:solidFill>
              <a:latin typeface="Arial" panose="020B0604020202020204" pitchFamily="34" charset="0"/>
              <a:cs typeface="Arial" panose="020B0604020202020204" pitchFamily="34" charset="0"/>
            </a:endParaRPr>
          </a:p>
          <a:p>
            <a:pPr marL="0" indent="0">
              <a:spcBef>
                <a:spcPts val="600"/>
              </a:spcBef>
              <a:spcAft>
                <a:spcPts val="600"/>
              </a:spcAft>
              <a:buNone/>
            </a:pPr>
            <a:r>
              <a:rPr lang="en-US"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Our mission is achieved by:</a:t>
            </a:r>
          </a:p>
          <a:p>
            <a:pPr lvl="1">
              <a:spcBef>
                <a:spcPts val="600"/>
              </a:spcBef>
              <a:spcAft>
                <a:spcPts val="600"/>
              </a:spcAft>
              <a:buFont typeface="Wingdings" panose="05000000000000000000" pitchFamily="2" charset="2"/>
              <a:buChar char="§"/>
            </a:pPr>
            <a:r>
              <a:rPr lang="en-US" dirty="0">
                <a:latin typeface="Arial" panose="020B0604020202020204" pitchFamily="34" charset="0"/>
                <a:cs typeface="Arial" panose="020B0604020202020204" pitchFamily="34" charset="0"/>
              </a:rPr>
              <a:t>Supporting patients expressed needs</a:t>
            </a:r>
          </a:p>
          <a:p>
            <a:pPr lvl="1">
              <a:spcBef>
                <a:spcPts val="600"/>
              </a:spcBef>
              <a:spcAft>
                <a:spcPts val="600"/>
              </a:spcAft>
              <a:buFont typeface="Wingdings" panose="05000000000000000000" pitchFamily="2" charset="2"/>
              <a:buChar char="§"/>
            </a:pPr>
            <a:r>
              <a:rPr lang="en-US" dirty="0">
                <a:latin typeface="Arial" panose="020B0604020202020204" pitchFamily="34" charset="0"/>
                <a:cs typeface="Arial" panose="020B0604020202020204" pitchFamily="34" charset="0"/>
              </a:rPr>
              <a:t>Monitoring of LPS-designated facilities and locked residential facilities</a:t>
            </a:r>
          </a:p>
          <a:p>
            <a:pPr lvl="1">
              <a:spcBef>
                <a:spcPts val="600"/>
              </a:spcBef>
              <a:spcAft>
                <a:spcPts val="600"/>
              </a:spcAft>
              <a:buFont typeface="Wingdings" panose="05000000000000000000" pitchFamily="2" charset="2"/>
              <a:buChar char="§"/>
            </a:pPr>
            <a:r>
              <a:rPr lang="en-US" dirty="0">
                <a:latin typeface="Arial" panose="020B0604020202020204" pitchFamily="34" charset="0"/>
                <a:cs typeface="Arial" panose="020B0604020202020204" pitchFamily="34" charset="0"/>
              </a:rPr>
              <a:t>Providing Patients’ Rights training to behavioral health providers </a:t>
            </a:r>
          </a:p>
          <a:p>
            <a:pPr lvl="1">
              <a:spcBef>
                <a:spcPts val="600"/>
              </a:spcBef>
              <a:spcAft>
                <a:spcPts val="600"/>
              </a:spcAft>
              <a:buFont typeface="Wingdings" panose="05000000000000000000" pitchFamily="2" charset="2"/>
              <a:buChar char="§"/>
            </a:pPr>
            <a:r>
              <a:rPr lang="en-US" dirty="0">
                <a:latin typeface="Arial" panose="020B0604020202020204" pitchFamily="34" charset="0"/>
                <a:cs typeface="Arial" panose="020B0604020202020204" pitchFamily="34" charset="0"/>
              </a:rPr>
              <a:t>Advocating and promoting the treatment of patients with dignity and respect</a:t>
            </a:r>
          </a:p>
        </p:txBody>
      </p:sp>
    </p:spTree>
    <p:extLst>
      <p:ext uri="{BB962C8B-B14F-4D97-AF65-F5344CB8AC3E}">
        <p14:creationId xmlns:p14="http://schemas.microsoft.com/office/powerpoint/2010/main" val="3386455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Presentation Training Objectives</a:t>
            </a:r>
          </a:p>
        </p:txBody>
      </p:sp>
      <p:sp>
        <p:nvSpPr>
          <p:cNvPr id="4" name="Text Placeholder 1"/>
          <p:cNvSpPr>
            <a:spLocks noGrp="1"/>
          </p:cNvSpPr>
          <p:nvPr>
            <p:ph type="body" sz="quarter" idx="13"/>
          </p:nvPr>
        </p:nvSpPr>
        <p:spPr>
          <a:xfrm>
            <a:off x="592610" y="1200723"/>
            <a:ext cx="11137572" cy="5034823"/>
          </a:xfrm>
        </p:spPr>
        <p:txBody>
          <a:bodyPr>
            <a:noAutofit/>
          </a:bodyPr>
          <a:lstStyle/>
          <a:p>
            <a:pPr lvl="1">
              <a:buFont typeface="Wingdings" panose="05000000000000000000" pitchFamily="2" charset="2"/>
              <a:buChar char="§"/>
            </a:pPr>
            <a:r>
              <a:rPr lang="en-US" sz="2400" dirty="0">
                <a:latin typeface="Arial" panose="020B0604020202020204" pitchFamily="34" charset="0"/>
                <a:cs typeface="Arial" panose="020B0604020202020204" pitchFamily="34" charset="0"/>
              </a:rPr>
              <a:t>LPS Act Intent</a:t>
            </a:r>
          </a:p>
          <a:p>
            <a:pPr lvl="1">
              <a:buFont typeface="Wingdings" panose="05000000000000000000" pitchFamily="2" charset="2"/>
              <a:buChar char="§"/>
            </a:pPr>
            <a:r>
              <a:rPr lang="en-US" sz="2400" dirty="0">
                <a:latin typeface="Arial" panose="020B0604020202020204" pitchFamily="34" charset="0"/>
                <a:cs typeface="Arial" panose="020B0604020202020204" pitchFamily="34" charset="0"/>
              </a:rPr>
              <a:t>AB2275 </a:t>
            </a:r>
          </a:p>
          <a:p>
            <a:pPr lvl="2">
              <a:buFont typeface="Wingdings" panose="05000000000000000000" pitchFamily="2" charset="2"/>
              <a:buChar char="§"/>
            </a:pPr>
            <a:r>
              <a:rPr lang="en-US" sz="2200" dirty="0">
                <a:latin typeface="Arial" panose="020B0604020202020204" pitchFamily="34" charset="0"/>
                <a:cs typeface="Arial" panose="020B0604020202020204" pitchFamily="34" charset="0"/>
              </a:rPr>
              <a:t>Background</a:t>
            </a:r>
          </a:p>
          <a:p>
            <a:pPr lvl="2">
              <a:buFont typeface="Wingdings" panose="05000000000000000000" pitchFamily="2" charset="2"/>
              <a:buChar char="§"/>
            </a:pPr>
            <a:r>
              <a:rPr lang="en-US" sz="2400" dirty="0">
                <a:latin typeface="Arial" panose="020B0604020202020204" pitchFamily="34" charset="0"/>
                <a:cs typeface="Arial" panose="020B0604020202020204" pitchFamily="34" charset="0"/>
              </a:rPr>
              <a:t>Purpose and Intent </a:t>
            </a:r>
          </a:p>
          <a:p>
            <a:pPr lvl="2">
              <a:buFont typeface="Wingdings" panose="05000000000000000000" pitchFamily="2" charset="2"/>
              <a:buChar char="§"/>
            </a:pPr>
            <a:r>
              <a:rPr lang="en-US" sz="2400" dirty="0">
                <a:latin typeface="Arial" panose="020B0604020202020204" pitchFamily="34" charset="0"/>
                <a:cs typeface="Arial" panose="020B0604020202020204" pitchFamily="34" charset="0"/>
              </a:rPr>
              <a:t>What Does it Require?</a:t>
            </a:r>
          </a:p>
          <a:p>
            <a:pPr lvl="1">
              <a:buFont typeface="Wingdings" panose="05000000000000000000" pitchFamily="2" charset="2"/>
              <a:buChar char="§"/>
            </a:pPr>
            <a:r>
              <a:rPr lang="en-US" sz="2400" dirty="0">
                <a:latin typeface="Arial" panose="020B0604020202020204" pitchFamily="34" charset="0"/>
                <a:cs typeface="Arial" panose="020B0604020202020204" pitchFamily="34" charset="0"/>
              </a:rPr>
              <a:t>Due Process Rights </a:t>
            </a:r>
          </a:p>
          <a:p>
            <a:pPr lvl="1">
              <a:buFont typeface="Wingdings" panose="05000000000000000000" pitchFamily="2" charset="2"/>
              <a:buChar char="§"/>
            </a:pPr>
            <a:r>
              <a:rPr lang="en-US" sz="2400" dirty="0">
                <a:latin typeface="Arial" panose="020B0604020202020204" pitchFamily="34" charset="0"/>
                <a:cs typeface="Arial" panose="020B0604020202020204" pitchFamily="34" charset="0"/>
              </a:rPr>
              <a:t>New Responsibilities of Non-Designated Facilities</a:t>
            </a:r>
          </a:p>
          <a:p>
            <a:pPr lvl="1">
              <a:buFont typeface="Wingdings" panose="05000000000000000000" pitchFamily="2" charset="2"/>
              <a:buChar char="§"/>
            </a:pPr>
            <a:r>
              <a:rPr lang="en-US" sz="2400" dirty="0">
                <a:latin typeface="Arial" panose="020B0604020202020204" pitchFamily="34" charset="0"/>
                <a:cs typeface="Arial" panose="020B0604020202020204" pitchFamily="34" charset="0"/>
              </a:rPr>
              <a:t>Role of County Patients’ Rights Office </a:t>
            </a:r>
          </a:p>
          <a:p>
            <a:pPr lvl="1">
              <a:buFont typeface="Wingdings" panose="05000000000000000000" pitchFamily="2" charset="2"/>
              <a:buChar char="§"/>
            </a:pPr>
            <a:r>
              <a:rPr lang="en-US" sz="2400" dirty="0">
                <a:latin typeface="Arial" panose="020B0604020202020204" pitchFamily="34" charset="0"/>
                <a:cs typeface="Arial" panose="020B0604020202020204" pitchFamily="34" charset="0"/>
              </a:rPr>
              <a:t>LPS Holds and Hearings </a:t>
            </a:r>
          </a:p>
          <a:p>
            <a:pPr lvl="1">
              <a:buFont typeface="Wingdings" panose="05000000000000000000" pitchFamily="2" charset="2"/>
              <a:buChar char="§"/>
            </a:pPr>
            <a:r>
              <a:rPr lang="en-US" sz="2400" dirty="0">
                <a:latin typeface="Arial" panose="020B0604020202020204" pitchFamily="34" charset="0"/>
                <a:cs typeface="Arial" panose="020B0604020202020204" pitchFamily="34" charset="0"/>
              </a:rPr>
              <a:t>AB2275 – Entities Impacted </a:t>
            </a:r>
          </a:p>
          <a:p>
            <a:pPr lvl="1">
              <a:buFont typeface="Wingdings" panose="05000000000000000000" pitchFamily="2" charset="2"/>
              <a:buChar char="§"/>
            </a:pPr>
            <a:r>
              <a:rPr lang="en-US" sz="2400" dirty="0">
                <a:latin typeface="Arial" panose="020B0604020202020204" pitchFamily="34" charset="0"/>
                <a:cs typeface="Arial" panose="020B0604020202020204" pitchFamily="34" charset="0"/>
              </a:rPr>
              <a:t>AB2275 – Factors to Consider for Implementation</a:t>
            </a:r>
          </a:p>
          <a:p>
            <a:pPr lvl="1">
              <a:buFont typeface="Wingdings" panose="05000000000000000000" pitchFamily="2" charset="2"/>
              <a:buChar char="§"/>
            </a:pPr>
            <a:r>
              <a:rPr lang="en-US" sz="2400" dirty="0">
                <a:latin typeface="Arial" panose="020B0604020202020204" pitchFamily="34" charset="0"/>
                <a:cs typeface="Arial" panose="020B0604020202020204" pitchFamily="34" charset="0"/>
              </a:rPr>
              <a:t>References</a:t>
            </a:r>
          </a:p>
        </p:txBody>
      </p:sp>
    </p:spTree>
    <p:extLst>
      <p:ext uri="{BB962C8B-B14F-4D97-AF65-F5344CB8AC3E}">
        <p14:creationId xmlns:p14="http://schemas.microsoft.com/office/powerpoint/2010/main" val="3014011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409F01-6C4E-46BC-93B7-75C3A2A49FE6}"/>
              </a:ext>
            </a:extLst>
          </p:cNvPr>
          <p:cNvSpPr>
            <a:spLocks noGrp="1"/>
          </p:cNvSpPr>
          <p:nvPr>
            <p:ph type="body" sz="quarter" idx="13"/>
          </p:nvPr>
        </p:nvSpPr>
        <p:spPr>
          <a:xfrm>
            <a:off x="499850" y="1516594"/>
            <a:ext cx="11192299" cy="3824812"/>
          </a:xfrm>
        </p:spPr>
        <p:txBody>
          <a:bodyPr>
            <a:normAutofit fontScale="25000" lnSpcReduction="20000"/>
          </a:bodyPr>
          <a:lstStyle/>
          <a:p>
            <a:pPr marL="0" indent="0">
              <a:lnSpc>
                <a:spcPct val="120000"/>
              </a:lnSpc>
              <a:spcBef>
                <a:spcPts val="0"/>
              </a:spcBef>
              <a:buClr>
                <a:schemeClr val="tx1"/>
              </a:buClr>
              <a:buNone/>
            </a:pPr>
            <a:r>
              <a:rPr lang="en-US" sz="10400"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Intent of LPS Act [Welfare and Institutions Code (WIC) §5001 et seq.]:</a:t>
            </a:r>
          </a:p>
          <a:p>
            <a:pPr marL="0" indent="0">
              <a:lnSpc>
                <a:spcPct val="120000"/>
              </a:lnSpc>
              <a:spcBef>
                <a:spcPts val="0"/>
              </a:spcBef>
              <a:buClr>
                <a:schemeClr val="tx1"/>
              </a:buClr>
              <a:buNone/>
            </a:pPr>
            <a:endParaRPr lang="en-US" sz="7400" dirty="0">
              <a:solidFill>
                <a:schemeClr val="accent5">
                  <a:lumMod val="75000"/>
                </a:schemeClr>
              </a:solidFill>
              <a:latin typeface="Arial" panose="020B0604020202020204" pitchFamily="34" charset="0"/>
              <a:cs typeface="Arial" panose="020B0604020202020204" pitchFamily="34" charset="0"/>
            </a:endParaRPr>
          </a:p>
          <a:p>
            <a:pPr lvl="1">
              <a:lnSpc>
                <a:spcPct val="120000"/>
              </a:lnSpc>
              <a:spcBef>
                <a:spcPts val="0"/>
              </a:spcBef>
              <a:buClr>
                <a:schemeClr val="tx1"/>
              </a:buClr>
              <a:buFont typeface="Wingdings" panose="05000000000000000000" pitchFamily="2" charset="2"/>
              <a:buChar char="§"/>
            </a:pPr>
            <a:r>
              <a:rPr lang="en-US" sz="9600" dirty="0">
                <a:latin typeface="Arial" panose="020B0604020202020204" pitchFamily="34" charset="0"/>
                <a:cs typeface="Arial" panose="020B0604020202020204" pitchFamily="34" charset="0"/>
              </a:rPr>
              <a:t>To end inappropriate, indefinite, and involuntary commitment</a:t>
            </a:r>
          </a:p>
          <a:p>
            <a:pPr lvl="1">
              <a:lnSpc>
                <a:spcPct val="120000"/>
              </a:lnSpc>
              <a:spcBef>
                <a:spcPts val="0"/>
              </a:spcBef>
              <a:buClr>
                <a:schemeClr val="tx1"/>
              </a:buClr>
              <a:buFont typeface="Wingdings" panose="05000000000000000000" pitchFamily="2" charset="2"/>
              <a:buChar char="§"/>
            </a:pPr>
            <a:r>
              <a:rPr lang="en-US" sz="9600" dirty="0">
                <a:latin typeface="Arial" panose="020B0604020202020204" pitchFamily="34" charset="0"/>
                <a:cs typeface="Arial" panose="020B0604020202020204" pitchFamily="34" charset="0"/>
              </a:rPr>
              <a:t>To provide prompt evaluation and treatment</a:t>
            </a:r>
          </a:p>
          <a:p>
            <a:pPr lvl="1">
              <a:lnSpc>
                <a:spcPct val="120000"/>
              </a:lnSpc>
              <a:spcBef>
                <a:spcPts val="0"/>
              </a:spcBef>
              <a:buClr>
                <a:schemeClr val="tx1"/>
              </a:buClr>
              <a:buFont typeface="Wingdings" panose="05000000000000000000" pitchFamily="2" charset="2"/>
              <a:buChar char="§"/>
            </a:pPr>
            <a:r>
              <a:rPr lang="en-US" sz="9600" dirty="0">
                <a:latin typeface="Arial" panose="020B0604020202020204" pitchFamily="34" charset="0"/>
                <a:cs typeface="Arial" panose="020B0604020202020204" pitchFamily="34" charset="0"/>
              </a:rPr>
              <a:t>To safeguard individual rights through judicial review</a:t>
            </a:r>
          </a:p>
          <a:p>
            <a:pPr lvl="1">
              <a:lnSpc>
                <a:spcPct val="120000"/>
              </a:lnSpc>
              <a:spcBef>
                <a:spcPts val="0"/>
              </a:spcBef>
              <a:buClr>
                <a:schemeClr val="tx1"/>
              </a:buClr>
              <a:buFont typeface="Wingdings" panose="05000000000000000000" pitchFamily="2" charset="2"/>
              <a:buChar char="§"/>
            </a:pPr>
            <a:r>
              <a:rPr lang="en-US" sz="9600" dirty="0">
                <a:latin typeface="Arial" panose="020B0604020202020204" pitchFamily="34" charset="0"/>
                <a:cs typeface="Arial" panose="020B0604020202020204" pitchFamily="34" charset="0"/>
              </a:rPr>
              <a:t>To encourage the full use of all existing agencies</a:t>
            </a:r>
          </a:p>
          <a:p>
            <a:pPr lvl="1">
              <a:lnSpc>
                <a:spcPct val="120000"/>
              </a:lnSpc>
              <a:spcBef>
                <a:spcPts val="0"/>
              </a:spcBef>
              <a:buClr>
                <a:schemeClr val="tx1"/>
              </a:buClr>
              <a:buFont typeface="Wingdings" panose="05000000000000000000" pitchFamily="2" charset="2"/>
              <a:buChar char="§"/>
            </a:pPr>
            <a:r>
              <a:rPr lang="en-US" sz="9600" dirty="0">
                <a:latin typeface="Arial" panose="020B0604020202020204" pitchFamily="34" charset="0"/>
                <a:cs typeface="Arial" panose="020B0604020202020204" pitchFamily="34" charset="0"/>
              </a:rPr>
              <a:t>To provide individualized treatment, supervision, and placement services through a conservatorship program </a:t>
            </a:r>
          </a:p>
          <a:p>
            <a:pPr lvl="1">
              <a:lnSpc>
                <a:spcPct val="120000"/>
              </a:lnSpc>
              <a:spcBef>
                <a:spcPts val="0"/>
              </a:spcBef>
              <a:buClr>
                <a:schemeClr val="tx1"/>
              </a:buClr>
              <a:buFont typeface="Wingdings" panose="05000000000000000000" pitchFamily="2" charset="2"/>
              <a:buChar char="§"/>
            </a:pPr>
            <a:r>
              <a:rPr lang="en-US" sz="9600" dirty="0">
                <a:latin typeface="Arial" panose="020B0604020202020204" pitchFamily="34" charset="0"/>
                <a:cs typeface="Arial" panose="020B0604020202020204" pitchFamily="34" charset="0"/>
              </a:rPr>
              <a:t>To protect mentally challenged persons from criminal acts</a:t>
            </a:r>
          </a:p>
          <a:p>
            <a:pPr lvl="1">
              <a:lnSpc>
                <a:spcPct val="120000"/>
              </a:lnSpc>
              <a:spcBef>
                <a:spcPts val="0"/>
              </a:spcBef>
              <a:buClr>
                <a:schemeClr val="tx1"/>
              </a:buClr>
              <a:buFont typeface="Wingdings" panose="05000000000000000000" pitchFamily="2" charset="2"/>
              <a:buChar char="§"/>
            </a:pPr>
            <a:r>
              <a:rPr lang="en-US" sz="9600" dirty="0">
                <a:latin typeface="Arial" panose="020B0604020202020204" pitchFamily="34" charset="0"/>
                <a:cs typeface="Arial" panose="020B0604020202020204" pitchFamily="34" charset="0"/>
              </a:rPr>
              <a:t>To guarantee and protect public safety</a:t>
            </a:r>
          </a:p>
        </p:txBody>
      </p:sp>
      <p:sp>
        <p:nvSpPr>
          <p:cNvPr id="3" name="Title 2">
            <a:extLst>
              <a:ext uri="{FF2B5EF4-FFF2-40B4-BE49-F238E27FC236}">
                <a16:creationId xmlns:a16="http://schemas.microsoft.com/office/drawing/2014/main" id="{777508FF-6AB2-4FBF-B3D9-EF4991012756}"/>
              </a:ext>
            </a:extLst>
          </p:cNvPr>
          <p:cNvSpPr>
            <a:spLocks noGrp="1"/>
          </p:cNvSpPr>
          <p:nvPr>
            <p:ph type="title"/>
          </p:nvPr>
        </p:nvSpPr>
        <p:spPr/>
        <p:txBody>
          <a:bodyPr/>
          <a:lstStyle/>
          <a:p>
            <a:r>
              <a:rPr lang="en-US" dirty="0" err="1"/>
              <a:t>Lanterman</a:t>
            </a:r>
            <a:r>
              <a:rPr lang="en-US" dirty="0"/>
              <a:t>-</a:t>
            </a:r>
            <a:r>
              <a:rPr lang="en-US" dirty="0" err="1"/>
              <a:t>Petris</a:t>
            </a:r>
            <a:r>
              <a:rPr lang="en-US" dirty="0"/>
              <a:t>-Short (LPS) Act Established in 1967</a:t>
            </a:r>
          </a:p>
        </p:txBody>
      </p:sp>
    </p:spTree>
    <p:extLst>
      <p:ext uri="{BB962C8B-B14F-4D97-AF65-F5344CB8AC3E}">
        <p14:creationId xmlns:p14="http://schemas.microsoft.com/office/powerpoint/2010/main" val="393553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E38006-0D54-4B67-B1ED-0A4CDA59E573}"/>
              </a:ext>
            </a:extLst>
          </p:cNvPr>
          <p:cNvSpPr>
            <a:spLocks noGrp="1"/>
          </p:cNvSpPr>
          <p:nvPr>
            <p:ph type="body" sz="quarter" idx="13"/>
          </p:nvPr>
        </p:nvSpPr>
        <p:spPr>
          <a:xfrm>
            <a:off x="306410" y="1898009"/>
            <a:ext cx="11579180" cy="3061981"/>
          </a:xfrm>
        </p:spPr>
        <p:txBody>
          <a:bodyPr>
            <a:normAutofit/>
          </a:bodyPr>
          <a:lstStyle/>
          <a:p>
            <a:pPr marL="0" indent="0" algn="just">
              <a:lnSpc>
                <a:spcPct val="100000"/>
              </a:lnSpc>
              <a:spcBef>
                <a:spcPts val="0"/>
              </a:spcBef>
              <a:buNone/>
            </a:pPr>
            <a:r>
              <a:rPr lang="en-US" sz="3600" dirty="0">
                <a:latin typeface="Arial" panose="020B0604020202020204" pitchFamily="34" charset="0"/>
                <a:cs typeface="Arial" panose="020B0604020202020204" pitchFamily="34" charset="0"/>
              </a:rPr>
              <a:t>In December 2021, a committee gathered to examine the application of LPS Act and how it may be improved.</a:t>
            </a:r>
          </a:p>
          <a:p>
            <a:pPr marL="0" indent="0" algn="just">
              <a:lnSpc>
                <a:spcPct val="100000"/>
              </a:lnSpc>
              <a:spcBef>
                <a:spcPts val="0"/>
              </a:spcBef>
              <a:buNone/>
            </a:pPr>
            <a:endParaRPr lang="en-US" sz="3600" dirty="0">
              <a:latin typeface="Arial" panose="020B0604020202020204" pitchFamily="34" charset="0"/>
              <a:cs typeface="Arial" panose="020B0604020202020204" pitchFamily="34" charset="0"/>
            </a:endParaRPr>
          </a:p>
          <a:p>
            <a:pPr marL="0" indent="0" algn="just">
              <a:lnSpc>
                <a:spcPct val="100000"/>
              </a:lnSpc>
              <a:spcBef>
                <a:spcPts val="0"/>
              </a:spcBef>
              <a:buNone/>
            </a:pPr>
            <a:r>
              <a:rPr lang="en-US" sz="3600" dirty="0">
                <a:latin typeface="Arial" panose="020B0604020202020204" pitchFamily="34" charset="0"/>
                <a:cs typeface="Arial" panose="020B0604020202020204" pitchFamily="34" charset="0"/>
              </a:rPr>
              <a:t>It was noted that there was significant inconsistencies of LPS Act implementation across the state.</a:t>
            </a:r>
          </a:p>
          <a:p>
            <a:pPr marL="0" indent="0">
              <a:buNone/>
            </a:pPr>
            <a:endParaRPr lang="en-US" dirty="0">
              <a:highlight>
                <a:srgbClr val="FF0000"/>
              </a:highlight>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AC066E55-8EA7-4D36-9084-1652237A699F}"/>
              </a:ext>
            </a:extLst>
          </p:cNvPr>
          <p:cNvSpPr>
            <a:spLocks noGrp="1"/>
          </p:cNvSpPr>
          <p:nvPr>
            <p:ph type="title"/>
          </p:nvPr>
        </p:nvSpPr>
        <p:spPr/>
        <p:txBody>
          <a:bodyPr/>
          <a:lstStyle/>
          <a:p>
            <a:r>
              <a:rPr lang="en-US" dirty="0"/>
              <a:t>Assembly Bill (AB) 2275 Background </a:t>
            </a:r>
          </a:p>
        </p:txBody>
      </p:sp>
    </p:spTree>
    <p:extLst>
      <p:ext uri="{BB962C8B-B14F-4D97-AF65-F5344CB8AC3E}">
        <p14:creationId xmlns:p14="http://schemas.microsoft.com/office/powerpoint/2010/main" val="286513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7F715CF-095B-485C-B24F-DB456C7F212E}"/>
              </a:ext>
            </a:extLst>
          </p:cNvPr>
          <p:cNvSpPr>
            <a:spLocks noGrp="1"/>
          </p:cNvSpPr>
          <p:nvPr>
            <p:ph type="body" sz="quarter" idx="13"/>
          </p:nvPr>
        </p:nvSpPr>
        <p:spPr>
          <a:xfrm>
            <a:off x="326571" y="859316"/>
            <a:ext cx="11538857" cy="4946573"/>
          </a:xfrm>
        </p:spPr>
        <p:txBody>
          <a:bodyPr>
            <a:normAutofit/>
          </a:bodyPr>
          <a:lstStyle/>
          <a:p>
            <a:pPr marL="0" indent="0">
              <a:buNone/>
            </a:pPr>
            <a:endParaRPr lang="en-US"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r>
              <a:rPr lang="en-US" sz="2800"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According to the authors, Jim Wood (A) , Mark Stone (A):</a:t>
            </a:r>
            <a:endParaRPr lang="en-US" sz="2800" dirty="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“The past several years have seen an intensified focus on the LPS Act and its effectiveness in serving one of the most vulnerable populations – that of the severely mentally ill. The dramatic increase in substance use and homelessness has only exacerbated the concern that our systems of treatment and care are failing to adequately and appropriately serve our citizens most in need of mental health services. Attempts to expand the definition of “gravely disabled” or “harm to self or others” and other bills aimed at modifying or expanding the LPS Act have grown exponentially year by year. At the center of this issue is the nexus of how to provide involuntary care or treatment while at the same ensuring that individuals’ civil liberties are not violated.”</a:t>
            </a:r>
            <a:endParaRPr lang="en-US"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A282D37E-70C3-40BF-98A0-279616EAB185}"/>
              </a:ext>
            </a:extLst>
          </p:cNvPr>
          <p:cNvSpPr>
            <a:spLocks noGrp="1"/>
          </p:cNvSpPr>
          <p:nvPr>
            <p:ph type="title"/>
          </p:nvPr>
        </p:nvSpPr>
        <p:spPr>
          <a:xfrm>
            <a:off x="457200" y="-152400"/>
            <a:ext cx="11234057" cy="1295400"/>
          </a:xfrm>
        </p:spPr>
        <p:txBody>
          <a:bodyPr>
            <a:normAutofit/>
          </a:bodyPr>
          <a:lstStyle/>
          <a:p>
            <a:pPr algn="ctr"/>
            <a:r>
              <a:rPr lang="en-US" b="1" dirty="0">
                <a:latin typeface="Arial" panose="020B0604020202020204" pitchFamily="34" charset="0"/>
                <a:cs typeface="Arial" panose="020B0604020202020204" pitchFamily="34" charset="0"/>
              </a:rPr>
              <a:t>AB2275 - Purpose and Intent </a:t>
            </a:r>
            <a:br>
              <a:rPr lang="en-US" b="1" dirty="0">
                <a:latin typeface="Arial" panose="020B0604020202020204" pitchFamily="34" charset="0"/>
                <a:cs typeface="Arial" panose="020B0604020202020204" pitchFamily="34" charset="0"/>
              </a:rPr>
            </a:br>
            <a:endParaRPr lang="en-US" b="1" dirty="0"/>
          </a:p>
        </p:txBody>
      </p:sp>
    </p:spTree>
    <p:extLst>
      <p:ext uri="{BB962C8B-B14F-4D97-AF65-F5344CB8AC3E}">
        <p14:creationId xmlns:p14="http://schemas.microsoft.com/office/powerpoint/2010/main" val="3205184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CF52C13-CE94-4EDD-AFF5-F18EDCDD6B18}"/>
              </a:ext>
            </a:extLst>
          </p:cNvPr>
          <p:cNvSpPr>
            <a:spLocks noGrp="1"/>
          </p:cNvSpPr>
          <p:nvPr>
            <p:ph type="body" sz="quarter" idx="13"/>
          </p:nvPr>
        </p:nvSpPr>
        <p:spPr>
          <a:xfrm>
            <a:off x="493065" y="1355075"/>
            <a:ext cx="11205870" cy="4285561"/>
          </a:xfrm>
        </p:spPr>
        <p:txBody>
          <a:bodyPr>
            <a:normAutofit/>
          </a:bodyPr>
          <a:lstStyle/>
          <a:p>
            <a:pPr marL="0" indent="0">
              <a:buNone/>
            </a:pPr>
            <a:endParaRPr lang="en-US" sz="2000"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buFont typeface="Wingdings" panose="05000000000000000000" pitchFamily="2" charset="2"/>
              <a:buChar char="§"/>
            </a:pPr>
            <a:r>
              <a:rPr lang="en-US" sz="2600" dirty="0">
                <a:latin typeface="Arial" panose="020B0604020202020204" pitchFamily="34" charset="0"/>
                <a:cs typeface="Arial" panose="020B0604020202020204" pitchFamily="34" charset="0"/>
              </a:rPr>
              <a:t>Amends WIC Sections 5150, 5151, 5256, 5275, 5350, 5354, and 5585.20</a:t>
            </a:r>
          </a:p>
          <a:p>
            <a:pPr>
              <a:buFont typeface="Wingdings" panose="05000000000000000000" pitchFamily="2" charset="2"/>
              <a:buChar char="§"/>
            </a:pPr>
            <a:endParaRPr lang="en-US" sz="2200"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2600" dirty="0">
                <a:latin typeface="Arial" panose="020B0604020202020204" pitchFamily="34" charset="0"/>
                <a:cs typeface="Arial" panose="020B0604020202020204" pitchFamily="34" charset="0"/>
              </a:rPr>
              <a:t>Approved by Governor Newsom and Chaptered on September 30, 2022</a:t>
            </a:r>
          </a:p>
          <a:p>
            <a:pPr>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2600" dirty="0">
                <a:latin typeface="Arial" panose="020B0604020202020204" pitchFamily="34" charset="0"/>
                <a:cs typeface="Arial" panose="020B0604020202020204" pitchFamily="34" charset="0"/>
              </a:rPr>
              <a:t>Effective January 01, 2023</a:t>
            </a:r>
          </a:p>
        </p:txBody>
      </p:sp>
      <p:sp>
        <p:nvSpPr>
          <p:cNvPr id="3" name="Title 2">
            <a:extLst>
              <a:ext uri="{FF2B5EF4-FFF2-40B4-BE49-F238E27FC236}">
                <a16:creationId xmlns:a16="http://schemas.microsoft.com/office/drawing/2014/main" id="{7D1E72EA-5510-42AE-B545-65024BDEE4CA}"/>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AB2275 - Purpose and Intent, cont’d.</a:t>
            </a:r>
            <a:endParaRPr lang="en-US" dirty="0"/>
          </a:p>
        </p:txBody>
      </p:sp>
    </p:spTree>
    <p:extLst>
      <p:ext uri="{BB962C8B-B14F-4D97-AF65-F5344CB8AC3E}">
        <p14:creationId xmlns:p14="http://schemas.microsoft.com/office/powerpoint/2010/main" val="4231071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29FB69-70F5-4D21-B8A0-1076185FD477}"/>
              </a:ext>
            </a:extLst>
          </p:cNvPr>
          <p:cNvSpPr>
            <a:spLocks noGrp="1"/>
          </p:cNvSpPr>
          <p:nvPr>
            <p:ph type="body" sz="quarter" idx="13"/>
          </p:nvPr>
        </p:nvSpPr>
        <p:spPr>
          <a:xfrm>
            <a:off x="378988" y="1599483"/>
            <a:ext cx="11434024" cy="3659033"/>
          </a:xfrm>
        </p:spPr>
        <p:txBody>
          <a:bodyPr>
            <a:normAutofit/>
          </a:bodyPr>
          <a:lstStyle/>
          <a:p>
            <a:pPr algn="just">
              <a:buFont typeface="Wingdings" panose="05000000000000000000" pitchFamily="2" charset="2"/>
              <a:buChar char="§"/>
            </a:pPr>
            <a:r>
              <a:rPr lang="en-US" sz="1800" dirty="0">
                <a:latin typeface="Arial" panose="020B0604020202020204" pitchFamily="34" charset="0"/>
                <a:cs typeface="Arial" panose="020B0604020202020204" pitchFamily="34" charset="0"/>
              </a:rPr>
              <a:t>Specifies 72-hour period of detention begins at the time when a person is first detained</a:t>
            </a:r>
          </a:p>
          <a:p>
            <a:pPr algn="just">
              <a:buFont typeface="Wingdings" panose="05000000000000000000" pitchFamily="2" charset="2"/>
              <a:buChar char="§"/>
            </a:pPr>
            <a:r>
              <a:rPr lang="en-US" sz="1800" dirty="0">
                <a:latin typeface="Arial" panose="020B0604020202020204" pitchFamily="34" charset="0"/>
                <a:cs typeface="Arial" panose="020B0604020202020204" pitchFamily="34" charset="0"/>
              </a:rPr>
              <a:t>Removes time constraints for postponement of the Certification Review Hearing (CRH) </a:t>
            </a:r>
          </a:p>
          <a:p>
            <a:pPr algn="just">
              <a:buFont typeface="Wingdings" panose="05000000000000000000" pitchFamily="2" charset="2"/>
              <a:buChar char="§"/>
            </a:pPr>
            <a:r>
              <a:rPr lang="en-US" sz="1800" dirty="0">
                <a:latin typeface="Arial" panose="020B0604020202020204" pitchFamily="34" charset="0"/>
                <a:cs typeface="Arial" panose="020B0604020202020204" pitchFamily="34" charset="0"/>
              </a:rPr>
              <a:t>Requires any facility who detains a person pursuant to WIC 5150 to notify the County Patients’ Rights Advocate if a person has not been released within 72 hours of the hold</a:t>
            </a:r>
          </a:p>
          <a:p>
            <a:pPr algn="just">
              <a:buFont typeface="Wingdings" panose="05000000000000000000" pitchFamily="2" charset="2"/>
              <a:buChar char="§"/>
            </a:pPr>
            <a:r>
              <a:rPr lang="en-US" sz="1800" dirty="0">
                <a:latin typeface="Arial" panose="020B0604020202020204" pitchFamily="34" charset="0"/>
                <a:cs typeface="Arial" panose="020B0604020202020204" pitchFamily="34" charset="0"/>
              </a:rPr>
              <a:t> Requires a CRH to be held within 7 days of the date the person is initially detained when a person has not been certified for 14-day intensive treatment and remains detained on a 72-hour hold</a:t>
            </a:r>
          </a:p>
          <a:p>
            <a:pPr algn="just">
              <a:buFont typeface="Wingdings" panose="05000000000000000000" pitchFamily="2" charset="2"/>
              <a:buChar char="§"/>
            </a:pPr>
            <a:r>
              <a:rPr lang="en-US" sz="1800" dirty="0">
                <a:latin typeface="Arial" panose="020B0604020202020204" pitchFamily="34" charset="0"/>
                <a:cs typeface="Arial" panose="020B0604020202020204" pitchFamily="34" charset="0"/>
              </a:rPr>
              <a:t>Requires the person in charge of the county designated facility, or an individual designated by the county if the person is not in a designated facility, to notify the detained person of specified rights. </a:t>
            </a:r>
          </a:p>
          <a:p>
            <a:pPr algn="just">
              <a:buFont typeface="Wingdings" panose="05000000000000000000" pitchFamily="2" charset="2"/>
              <a:buChar char="§"/>
            </a:pPr>
            <a:r>
              <a:rPr lang="en-US" sz="1800" dirty="0">
                <a:latin typeface="Arial" panose="020B0604020202020204" pitchFamily="34" charset="0"/>
                <a:cs typeface="Arial" panose="020B0604020202020204" pitchFamily="34" charset="0"/>
              </a:rPr>
              <a:t>Extends the right to a Writ of Habeas Corpus to every person detained under this part if held in a any facility longer than 72 hours</a:t>
            </a:r>
          </a:p>
          <a:p>
            <a:pPr algn="just">
              <a:buFont typeface="Wingdings" panose="05000000000000000000" pitchFamily="2" charset="2"/>
              <a:buChar char="§"/>
            </a:pPr>
            <a:r>
              <a:rPr lang="en-US" sz="1800" dirty="0">
                <a:latin typeface="Arial" panose="020B0604020202020204" pitchFamily="34" charset="0"/>
                <a:cs typeface="Arial" panose="020B0604020202020204" pitchFamily="34" charset="0"/>
              </a:rPr>
              <a:t>Applies AB2275 provisions equally to minors </a:t>
            </a:r>
          </a:p>
        </p:txBody>
      </p:sp>
      <p:sp>
        <p:nvSpPr>
          <p:cNvPr id="3" name="Title 2">
            <a:extLst>
              <a:ext uri="{FF2B5EF4-FFF2-40B4-BE49-F238E27FC236}">
                <a16:creationId xmlns:a16="http://schemas.microsoft.com/office/drawing/2014/main" id="{D30E9D35-3DCC-430B-B669-456E119EEC53}"/>
              </a:ext>
            </a:extLst>
          </p:cNvPr>
          <p:cNvSpPr>
            <a:spLocks noGrp="1"/>
          </p:cNvSpPr>
          <p:nvPr>
            <p:ph type="title"/>
          </p:nvPr>
        </p:nvSpPr>
        <p:spPr/>
        <p:txBody>
          <a:bodyPr/>
          <a:lstStyle/>
          <a:p>
            <a:r>
              <a:rPr lang="en-US" dirty="0"/>
              <a:t>AB2275 - Summary of Provisions</a:t>
            </a:r>
          </a:p>
        </p:txBody>
      </p:sp>
    </p:spTree>
    <p:extLst>
      <p:ext uri="{BB962C8B-B14F-4D97-AF65-F5344CB8AC3E}">
        <p14:creationId xmlns:p14="http://schemas.microsoft.com/office/powerpoint/2010/main" val="12800835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15821</TotalTime>
  <Words>1818</Words>
  <Application>Microsoft Office PowerPoint</Application>
  <PresentationFormat>Widescreen</PresentationFormat>
  <Paragraphs>198</Paragraphs>
  <Slides>19</Slides>
  <Notes>19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Arial Black</vt:lpstr>
      <vt:lpstr>Arial Narrow</vt:lpstr>
      <vt:lpstr>Calibri</vt:lpstr>
      <vt:lpstr>Calibri Light</vt:lpstr>
      <vt:lpstr>Myriad Pro Cond</vt:lpstr>
      <vt:lpstr>Palatino Linotype</vt:lpstr>
      <vt:lpstr>Times New Roman</vt:lpstr>
      <vt:lpstr>Times New Roman MT Extra Bold</vt:lpstr>
      <vt:lpstr>Wingdings</vt:lpstr>
      <vt:lpstr>Office Theme</vt:lpstr>
      <vt:lpstr>PowerPoint Presentation</vt:lpstr>
      <vt:lpstr>Your County Patients’ Rights Team</vt:lpstr>
      <vt:lpstr>Patients’ Rights Mission Statement </vt:lpstr>
      <vt:lpstr>Presentation Training Objectives</vt:lpstr>
      <vt:lpstr>Lanterman-Petris-Short (LPS) Act Established in 1967</vt:lpstr>
      <vt:lpstr>Assembly Bill (AB) 2275 Background </vt:lpstr>
      <vt:lpstr>AB2275 - Purpose and Intent  </vt:lpstr>
      <vt:lpstr>AB2275 - Purpose and Intent, cont’d.</vt:lpstr>
      <vt:lpstr>AB2275 - Summary of Provisions</vt:lpstr>
      <vt:lpstr>LPS Due Process Hearings</vt:lpstr>
      <vt:lpstr>Detention and Due Process Flow in LPS Facilities</vt:lpstr>
      <vt:lpstr>Detention and Due Process Flow in Non-LPS Facilities (AB2275)</vt:lpstr>
      <vt:lpstr>AB2275 Due Process Guide </vt:lpstr>
      <vt:lpstr>AB2275 - Responsibilities of the Non-Designation Facility</vt:lpstr>
      <vt:lpstr>AB2275 - Role of County Patients’ Rights Office </vt:lpstr>
      <vt:lpstr>AB2275 - Foreseen Entities to be Affected</vt:lpstr>
      <vt:lpstr>AB2275 - Implementing Factors to Consider </vt:lpstr>
      <vt:lpstr>FOR PATIENTS’ RIGHTS RELATED TECHNICAL ASSISTANCE</vt:lpstr>
      <vt:lpstr>References </vt:lpstr>
    </vt:vector>
  </TitlesOfParts>
  <Company>San Bernardino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Don</dc:creator>
  <cp:lastModifiedBy>Aldaz, Mariam DBH</cp:lastModifiedBy>
  <cp:revision>592</cp:revision>
  <cp:lastPrinted>2023-03-14T23:22:49Z</cp:lastPrinted>
  <dcterms:created xsi:type="dcterms:W3CDTF">2019-02-13T00:17:36Z</dcterms:created>
  <dcterms:modified xsi:type="dcterms:W3CDTF">2024-03-26T22:13:03Z</dcterms:modified>
</cp:coreProperties>
</file>