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8" r:id="rId3"/>
    <p:sldMasterId id="2147483712" r:id="rId4"/>
    <p:sldMasterId id="2147483726" r:id="rId5"/>
    <p:sldMasterId id="2147483740" r:id="rId6"/>
  </p:sldMasterIdLst>
  <p:notesMasterIdLst>
    <p:notesMasterId r:id="rId28"/>
  </p:notesMasterIdLst>
  <p:sldIdLst>
    <p:sldId id="256" r:id="rId7"/>
    <p:sldId id="257" r:id="rId8"/>
    <p:sldId id="258" r:id="rId9"/>
    <p:sldId id="270" r:id="rId10"/>
    <p:sldId id="271" r:id="rId11"/>
    <p:sldId id="259" r:id="rId12"/>
    <p:sldId id="269" r:id="rId13"/>
    <p:sldId id="268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72" r:id="rId23"/>
    <p:sldId id="273" r:id="rId24"/>
    <p:sldId id="274" r:id="rId25"/>
    <p:sldId id="275" r:id="rId26"/>
    <p:sldId id="276" r:id="rId27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619F8FD-29BC-814D-BA1B-6C16C5A10D25}">
          <p14:sldIdLst>
            <p14:sldId id="256"/>
            <p14:sldId id="257"/>
            <p14:sldId id="258"/>
            <p14:sldId id="270"/>
            <p14:sldId id="271"/>
            <p14:sldId id="259"/>
            <p14:sldId id="269"/>
            <p14:sldId id="268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72"/>
            <p14:sldId id="273"/>
            <p14:sldId id="274"/>
            <p14:sldId id="275"/>
            <p14:sldId id="276"/>
          </p14:sldIdLst>
        </p14:section>
        <p14:section name="Untitled Section" id="{2F1DCB80-469B-564E-96F5-61BD4ED80A91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>
    <p:restoredLeft sz="15335" autoAdjust="0"/>
    <p:restoredTop sz="94660"/>
  </p:normalViewPr>
  <p:slideViewPr>
    <p:cSldViewPr>
      <p:cViewPr>
        <p:scale>
          <a:sx n="94" d="100"/>
          <a:sy n="94" d="100"/>
        </p:scale>
        <p:origin x="-1622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A9B30233-40E6-472F-A5F5-3901BF2ADDC9}" type="datetimeFigureOut">
              <a:rPr lang="en-US" smtClean="0"/>
              <a:t>10/29/2015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FFB4E066-1358-4E98-822A-87626D002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631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4E066-1358-4E98-822A-87626D00242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7438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4E066-1358-4E98-822A-87626D00242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0113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4E066-1358-4E98-822A-87626D00242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572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4E066-1358-4E98-822A-87626D00242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5189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4E066-1358-4E98-822A-87626D00242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9885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4E066-1358-4E98-822A-87626D00242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8131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4E066-1358-4E98-822A-87626D00242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8243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4E066-1358-4E98-822A-87626D00242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152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Assist</a:t>
            </a:r>
            <a:r>
              <a:rPr lang="en-US" baseline="0" dirty="0" smtClean="0"/>
              <a:t> in completing applications for Master Leasing DBH Programs.</a:t>
            </a:r>
          </a:p>
          <a:p>
            <a:r>
              <a:rPr lang="en-US" baseline="0" dirty="0" smtClean="0"/>
              <a:t>Assist in completing applications and referrals for Board and Care facilities.</a:t>
            </a:r>
          </a:p>
          <a:p>
            <a:r>
              <a:rPr lang="en-US" baseline="0" dirty="0" smtClean="0"/>
              <a:t>Provide emergency shelter bed housing.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2DD30-D45E-4C22-B9A3-714A1F31BF3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17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47207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2DD30-D45E-4C22-B9A3-714A1F31BF3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18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47207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Need to</a:t>
            </a:r>
            <a:r>
              <a:rPr lang="en-US" baseline="0" dirty="0" smtClean="0">
                <a:solidFill>
                  <a:srgbClr val="FF0000"/>
                </a:solidFill>
              </a:rPr>
              <a:t> Update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2DD30-D45E-4C22-B9A3-714A1F31BF3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19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4720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4E066-1358-4E98-822A-87626D00242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0852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2DD30-D45E-4C22-B9A3-714A1F31BF3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20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47207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2DD30-D45E-4C22-B9A3-714A1F31BF3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21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4720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4E066-1358-4E98-822A-87626D00242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862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4E066-1358-4E98-822A-87626D00242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554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4E066-1358-4E98-822A-87626D00242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012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4E066-1358-4E98-822A-87626D00242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4607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4E066-1358-4E98-822A-87626D00242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163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4E066-1358-4E98-822A-87626D00242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6940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4E066-1358-4E98-822A-87626D00242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4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1851E1-0192-454B-86FC-E8212F9E85EB}" type="datetimeFigureOut">
              <a:rPr lang="en-US" smtClean="0"/>
              <a:t>10/29/2015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CDA252-DFAD-4CAD-9F5E-5AAA3EDEB49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1851E1-0192-454B-86FC-E8212F9E85EB}" type="datetimeFigureOut">
              <a:rPr lang="en-US" smtClean="0"/>
              <a:t>10/29/2015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CDA252-DFAD-4CAD-9F5E-5AAA3EDEB49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1851E1-0192-454B-86FC-E8212F9E85EB}" type="datetimeFigureOut">
              <a:rPr lang="en-US" smtClean="0"/>
              <a:t>10/29/2015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CDA252-DFAD-4CAD-9F5E-5AAA3EDEB49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A6D8-E30E-B047-9AC3-2556438F095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10/29/2015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1A0D-5127-E244-9519-BCDD67E36E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5648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A6D8-E30E-B047-9AC3-2556438F095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10/29/2015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1A0D-5127-E244-9519-BCDD67E36E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7548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A6D8-E30E-B047-9AC3-2556438F095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10/29/2015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1A0D-5127-E244-9519-BCDD67E36E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9675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A6D8-E30E-B047-9AC3-2556438F095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10/29/2015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1A0D-5127-E244-9519-BCDD67E36E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8105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A6D8-E30E-B047-9AC3-2556438F095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10/29/2015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1A0D-5127-E244-9519-BCDD67E36E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2590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A6D8-E30E-B047-9AC3-2556438F095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10/29/2015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1A0D-5127-E244-9519-BCDD67E36E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08382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A6D8-E30E-B047-9AC3-2556438F095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10/29/2015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1A0D-5127-E244-9519-BCDD67E36E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83338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A6D8-E30E-B047-9AC3-2556438F095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10/29/2015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1A0D-5127-E244-9519-BCDD67E36E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4112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1851E1-0192-454B-86FC-E8212F9E85EB}" type="datetimeFigureOut">
              <a:rPr lang="en-US" smtClean="0"/>
              <a:t>10/29/2015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CDA252-DFAD-4CAD-9F5E-5AAA3EDEB49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A6D8-E30E-B047-9AC3-2556438F095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10/29/2015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1A0D-5127-E244-9519-BCDD67E36E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8900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A6D8-E30E-B047-9AC3-2556438F095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10/29/2015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1A0D-5127-E244-9519-BCDD67E36E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17011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A6D8-E30E-B047-9AC3-2556438F095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10/29/2015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1A0D-5127-E244-9519-BCDD67E36E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35189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609600"/>
            <a:ext cx="9296400" cy="2514600"/>
          </a:xfrm>
        </p:spPr>
        <p:txBody>
          <a:bodyPr/>
          <a:lstStyle>
            <a:lvl1pPr algn="ctr">
              <a:defRPr sz="4000" baseline="0"/>
            </a:lvl1pPr>
          </a:lstStyle>
          <a:p>
            <a:r>
              <a:rPr lang="en-US" dirty="0" smtClean="0"/>
              <a:t>COUNTY OF SAN BERNARDINO</a:t>
            </a:r>
            <a:br>
              <a:rPr lang="en-US" dirty="0" smtClean="0"/>
            </a:br>
            <a:r>
              <a:rPr lang="en-US" dirty="0" smtClean="0"/>
              <a:t>Style Guide for PowerPoint Presentations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D22ED-7239-46C4-865B-6CC2D318DAC0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10/29/2015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solidFill>
                  <a:schemeClr val="bg1"/>
                </a:solidFill>
                <a:latin typeface="Minion Pro Cond" pitchFamily="18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9A1A-67AD-4575-BECD-A721609EF19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5757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609600"/>
            <a:ext cx="9296400" cy="2514600"/>
          </a:xfrm>
        </p:spPr>
        <p:txBody>
          <a:bodyPr/>
          <a:lstStyle>
            <a:lvl1pPr algn="ctr">
              <a:defRPr sz="4000" baseline="0"/>
            </a:lvl1pPr>
          </a:lstStyle>
          <a:p>
            <a:r>
              <a:rPr lang="en-US" dirty="0" smtClean="0"/>
              <a:t>COUNTY OF SAN BERNARDINO</a:t>
            </a:r>
            <a:br>
              <a:rPr lang="en-US" dirty="0" smtClean="0"/>
            </a:br>
            <a:r>
              <a:rPr lang="en-US" dirty="0" smtClean="0"/>
              <a:t>Style Guide for PowerPoint Presentations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D22ED-7239-46C4-865B-6CC2D318DAC0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10/29/2015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solidFill>
                  <a:schemeClr val="bg1"/>
                </a:solidFill>
                <a:latin typeface="Minion Pro Cond" pitchFamily="18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9A1A-67AD-4575-BECD-A721609EF19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5757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A6D8-E30E-B047-9AC3-2556438F095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10/29/2015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1A0D-5127-E244-9519-BCDD67E36E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56484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A6D8-E30E-B047-9AC3-2556438F095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10/29/2015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1A0D-5127-E244-9519-BCDD67E36E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75486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A6D8-E30E-B047-9AC3-2556438F095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10/29/2015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1A0D-5127-E244-9519-BCDD67E36E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96751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A6D8-E30E-B047-9AC3-2556438F095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10/29/2015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1A0D-5127-E244-9519-BCDD67E36E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81058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A6D8-E30E-B047-9AC3-2556438F095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10/29/2015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1A0D-5127-E244-9519-BCDD67E36E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2590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1851E1-0192-454B-86FC-E8212F9E85EB}" type="datetimeFigureOut">
              <a:rPr lang="en-US" smtClean="0"/>
              <a:t>10/29/2015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CDA252-DFAD-4CAD-9F5E-5AAA3EDEB49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A6D8-E30E-B047-9AC3-2556438F095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10/29/2015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1A0D-5127-E244-9519-BCDD67E36E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08382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A6D8-E30E-B047-9AC3-2556438F095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10/29/2015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1A0D-5127-E244-9519-BCDD67E36E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83338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A6D8-E30E-B047-9AC3-2556438F095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10/29/2015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1A0D-5127-E244-9519-BCDD67E36E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41121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A6D8-E30E-B047-9AC3-2556438F095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10/29/2015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1A0D-5127-E244-9519-BCDD67E36E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89004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A6D8-E30E-B047-9AC3-2556438F095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10/29/2015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1A0D-5127-E244-9519-BCDD67E36E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17011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A6D8-E30E-B047-9AC3-2556438F095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10/29/2015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1A0D-5127-E244-9519-BCDD67E36E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35189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609600"/>
            <a:ext cx="9296400" cy="2514600"/>
          </a:xfrm>
        </p:spPr>
        <p:txBody>
          <a:bodyPr/>
          <a:lstStyle>
            <a:lvl1pPr algn="ctr">
              <a:defRPr sz="4000" baseline="0"/>
            </a:lvl1pPr>
          </a:lstStyle>
          <a:p>
            <a:r>
              <a:rPr lang="en-US" dirty="0" smtClean="0"/>
              <a:t>COUNTY OF SAN BERNARDINO</a:t>
            </a:r>
            <a:br>
              <a:rPr lang="en-US" dirty="0" smtClean="0"/>
            </a:br>
            <a:r>
              <a:rPr lang="en-US" dirty="0" smtClean="0"/>
              <a:t>Style Guide for PowerPoint Presentations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D22ED-7239-46C4-865B-6CC2D318DAC0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10/29/2015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solidFill>
                  <a:schemeClr val="bg1"/>
                </a:solidFill>
                <a:latin typeface="Minion Pro Cond" pitchFamily="18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9A1A-67AD-4575-BECD-A721609EF19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5757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609600"/>
            <a:ext cx="9296400" cy="2514600"/>
          </a:xfrm>
        </p:spPr>
        <p:txBody>
          <a:bodyPr/>
          <a:lstStyle>
            <a:lvl1pPr algn="ctr">
              <a:defRPr sz="4000" baseline="0"/>
            </a:lvl1pPr>
          </a:lstStyle>
          <a:p>
            <a:r>
              <a:rPr lang="en-US" dirty="0" smtClean="0"/>
              <a:t>COUNTY OF SAN BERNARDINO</a:t>
            </a:r>
            <a:br>
              <a:rPr lang="en-US" dirty="0" smtClean="0"/>
            </a:br>
            <a:r>
              <a:rPr lang="en-US" dirty="0" smtClean="0"/>
              <a:t>Style Guide for PowerPoint Presentations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D22ED-7239-46C4-865B-6CC2D318DAC0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10/29/2015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solidFill>
                  <a:schemeClr val="bg1"/>
                </a:solidFill>
                <a:latin typeface="Minion Pro Cond" pitchFamily="18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9A1A-67AD-4575-BECD-A721609EF19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5757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A6D8-E30E-B047-9AC3-2556438F095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10/29/2015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1A0D-5127-E244-9519-BCDD67E36E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56484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A6D8-E30E-B047-9AC3-2556438F095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10/29/2015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1A0D-5127-E244-9519-BCDD67E36E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7548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1851E1-0192-454B-86FC-E8212F9E85EB}" type="datetimeFigureOut">
              <a:rPr lang="en-US" smtClean="0"/>
              <a:t>10/29/2015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CDA252-DFAD-4CAD-9F5E-5AAA3EDEB49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A6D8-E30E-B047-9AC3-2556438F095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10/29/2015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1A0D-5127-E244-9519-BCDD67E36E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96751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A6D8-E30E-B047-9AC3-2556438F095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10/29/2015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1A0D-5127-E244-9519-BCDD67E36E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81058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A6D8-E30E-B047-9AC3-2556438F095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10/29/2015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1A0D-5127-E244-9519-BCDD67E36E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25904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A6D8-E30E-B047-9AC3-2556438F095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10/29/2015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1A0D-5127-E244-9519-BCDD67E36E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08382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A6D8-E30E-B047-9AC3-2556438F095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10/29/2015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1A0D-5127-E244-9519-BCDD67E36E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83338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A6D8-E30E-B047-9AC3-2556438F095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10/29/2015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1A0D-5127-E244-9519-BCDD67E36E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41121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A6D8-E30E-B047-9AC3-2556438F095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10/29/2015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1A0D-5127-E244-9519-BCDD67E36E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89004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A6D8-E30E-B047-9AC3-2556438F095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10/29/2015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1A0D-5127-E244-9519-BCDD67E36E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17011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A6D8-E30E-B047-9AC3-2556438F095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10/29/2015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1A0D-5127-E244-9519-BCDD67E36E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35189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609600"/>
            <a:ext cx="9296400" cy="2514600"/>
          </a:xfrm>
        </p:spPr>
        <p:txBody>
          <a:bodyPr/>
          <a:lstStyle>
            <a:lvl1pPr algn="ctr">
              <a:defRPr sz="4000" baseline="0"/>
            </a:lvl1pPr>
          </a:lstStyle>
          <a:p>
            <a:r>
              <a:rPr lang="en-US" dirty="0" smtClean="0"/>
              <a:t>COUNTY OF SAN BERNARDINO</a:t>
            </a:r>
            <a:br>
              <a:rPr lang="en-US" dirty="0" smtClean="0"/>
            </a:br>
            <a:r>
              <a:rPr lang="en-US" dirty="0" smtClean="0"/>
              <a:t>Style Guide for PowerPoint Presentations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D22ED-7239-46C4-865B-6CC2D318DAC0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10/29/2015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solidFill>
                  <a:schemeClr val="bg1"/>
                </a:solidFill>
                <a:latin typeface="Minion Pro Cond" pitchFamily="18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9A1A-67AD-4575-BECD-A721609EF19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5757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1851E1-0192-454B-86FC-E8212F9E85EB}" type="datetimeFigureOut">
              <a:rPr lang="en-US" smtClean="0"/>
              <a:t>10/29/2015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CDA252-DFAD-4CAD-9F5E-5AAA3EDEB49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609600"/>
            <a:ext cx="9296400" cy="2514600"/>
          </a:xfrm>
        </p:spPr>
        <p:txBody>
          <a:bodyPr/>
          <a:lstStyle>
            <a:lvl1pPr algn="ctr">
              <a:defRPr sz="4000" baseline="0"/>
            </a:lvl1pPr>
          </a:lstStyle>
          <a:p>
            <a:r>
              <a:rPr lang="en-US" dirty="0" smtClean="0"/>
              <a:t>COUNTY OF SAN BERNARDINO</a:t>
            </a:r>
            <a:br>
              <a:rPr lang="en-US" dirty="0" smtClean="0"/>
            </a:br>
            <a:r>
              <a:rPr lang="en-US" dirty="0" smtClean="0"/>
              <a:t>Style Guide for PowerPoint Presentations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D22ED-7239-46C4-865B-6CC2D318DAC0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10/29/2015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solidFill>
                  <a:schemeClr val="bg1"/>
                </a:solidFill>
                <a:latin typeface="Minion Pro Cond" pitchFamily="18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9A1A-67AD-4575-BECD-A721609EF19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5757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A6D8-E30E-B047-9AC3-2556438F095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10/29/2015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1A0D-5127-E244-9519-BCDD67E36E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56484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A6D8-E30E-B047-9AC3-2556438F095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10/29/2015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1A0D-5127-E244-9519-BCDD67E36E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75486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A6D8-E30E-B047-9AC3-2556438F095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10/29/2015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1A0D-5127-E244-9519-BCDD67E36E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96751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A6D8-E30E-B047-9AC3-2556438F095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10/29/2015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1A0D-5127-E244-9519-BCDD67E36E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81058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A6D8-E30E-B047-9AC3-2556438F095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10/29/2015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1A0D-5127-E244-9519-BCDD67E36E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25904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A6D8-E30E-B047-9AC3-2556438F095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10/29/2015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1A0D-5127-E244-9519-BCDD67E36E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083822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A6D8-E30E-B047-9AC3-2556438F095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10/29/2015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1A0D-5127-E244-9519-BCDD67E36E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83338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A6D8-E30E-B047-9AC3-2556438F095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10/29/2015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1A0D-5127-E244-9519-BCDD67E36E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411218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A6D8-E30E-B047-9AC3-2556438F095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10/29/2015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1A0D-5127-E244-9519-BCDD67E36E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8900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1851E1-0192-454B-86FC-E8212F9E85EB}" type="datetimeFigureOut">
              <a:rPr lang="en-US" smtClean="0"/>
              <a:t>10/29/2015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CDA252-DFAD-4CAD-9F5E-5AAA3EDEB49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A6D8-E30E-B047-9AC3-2556438F095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10/29/2015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1A0D-5127-E244-9519-BCDD67E36E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170111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A6D8-E30E-B047-9AC3-2556438F095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10/29/2015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1A0D-5127-E244-9519-BCDD67E36E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351893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609600"/>
            <a:ext cx="9296400" cy="2514600"/>
          </a:xfrm>
        </p:spPr>
        <p:txBody>
          <a:bodyPr/>
          <a:lstStyle>
            <a:lvl1pPr algn="ctr">
              <a:defRPr sz="4000" baseline="0"/>
            </a:lvl1pPr>
          </a:lstStyle>
          <a:p>
            <a:r>
              <a:rPr lang="en-US" dirty="0" smtClean="0"/>
              <a:t>COUNTY OF SAN BERNARDINO</a:t>
            </a:r>
            <a:br>
              <a:rPr lang="en-US" dirty="0" smtClean="0"/>
            </a:br>
            <a:r>
              <a:rPr lang="en-US" dirty="0" smtClean="0"/>
              <a:t>Style Guide for PowerPoint Presentations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D22ED-7239-46C4-865B-6CC2D318DAC0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10/29/2015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solidFill>
                  <a:schemeClr val="bg1"/>
                </a:solidFill>
                <a:latin typeface="Minion Pro Cond" pitchFamily="18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9A1A-67AD-4575-BECD-A721609EF19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5757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609600"/>
            <a:ext cx="9296400" cy="2514600"/>
          </a:xfrm>
        </p:spPr>
        <p:txBody>
          <a:bodyPr/>
          <a:lstStyle>
            <a:lvl1pPr algn="ctr">
              <a:defRPr sz="4000" baseline="0"/>
            </a:lvl1pPr>
          </a:lstStyle>
          <a:p>
            <a:r>
              <a:rPr lang="en-US" dirty="0" smtClean="0"/>
              <a:t>COUNTY OF SAN BERNARDINO</a:t>
            </a:r>
            <a:br>
              <a:rPr lang="en-US" dirty="0" smtClean="0"/>
            </a:br>
            <a:r>
              <a:rPr lang="en-US" dirty="0" smtClean="0"/>
              <a:t>Style Guide for PowerPoint Presentations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D22ED-7239-46C4-865B-6CC2D318DAC0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10/29/2015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solidFill>
                  <a:schemeClr val="bg1"/>
                </a:solidFill>
                <a:latin typeface="Minion Pro Cond" pitchFamily="18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9A1A-67AD-4575-BECD-A721609EF19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5757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A6D8-E30E-B047-9AC3-2556438F095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10/29/2015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1A0D-5127-E244-9519-BCDD67E36E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564840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A6D8-E30E-B047-9AC3-2556438F095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10/29/2015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1A0D-5127-E244-9519-BCDD67E36E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754865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A6D8-E30E-B047-9AC3-2556438F095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10/29/2015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1A0D-5127-E244-9519-BCDD67E36E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967510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A6D8-E30E-B047-9AC3-2556438F095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10/29/2015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1A0D-5127-E244-9519-BCDD67E36E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810587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A6D8-E30E-B047-9AC3-2556438F095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10/29/2015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1A0D-5127-E244-9519-BCDD67E36E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259044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A6D8-E30E-B047-9AC3-2556438F095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10/29/2015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1A0D-5127-E244-9519-BCDD67E36E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0838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1851E1-0192-454B-86FC-E8212F9E85EB}" type="datetimeFigureOut">
              <a:rPr lang="en-US" smtClean="0"/>
              <a:t>10/29/2015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CDA252-DFAD-4CAD-9F5E-5AAA3EDEB49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A6D8-E30E-B047-9AC3-2556438F095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10/29/2015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1A0D-5127-E244-9519-BCDD67E36E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833380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A6D8-E30E-B047-9AC3-2556438F095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10/29/2015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1A0D-5127-E244-9519-BCDD67E36E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411218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A6D8-E30E-B047-9AC3-2556438F095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10/29/2015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1A0D-5127-E244-9519-BCDD67E36E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890042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A6D8-E30E-B047-9AC3-2556438F095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10/29/2015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1A0D-5127-E244-9519-BCDD67E36E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170111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A6D8-E30E-B047-9AC3-2556438F095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10/29/2015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51A0D-5127-E244-9519-BCDD67E36E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351893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609600"/>
            <a:ext cx="9296400" cy="2514600"/>
          </a:xfrm>
        </p:spPr>
        <p:txBody>
          <a:bodyPr/>
          <a:lstStyle>
            <a:lvl1pPr algn="ctr">
              <a:defRPr sz="4000" baseline="0"/>
            </a:lvl1pPr>
          </a:lstStyle>
          <a:p>
            <a:r>
              <a:rPr lang="en-US" dirty="0" smtClean="0"/>
              <a:t>COUNTY OF SAN BERNARDINO</a:t>
            </a:r>
            <a:br>
              <a:rPr lang="en-US" dirty="0" smtClean="0"/>
            </a:br>
            <a:r>
              <a:rPr lang="en-US" dirty="0" smtClean="0"/>
              <a:t>Style Guide for PowerPoint Presentations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D22ED-7239-46C4-865B-6CC2D318DAC0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10/29/2015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solidFill>
                  <a:schemeClr val="bg1"/>
                </a:solidFill>
                <a:latin typeface="Minion Pro Cond" pitchFamily="18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9A1A-67AD-4575-BECD-A721609EF19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5757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609600"/>
            <a:ext cx="9296400" cy="2514600"/>
          </a:xfrm>
        </p:spPr>
        <p:txBody>
          <a:bodyPr/>
          <a:lstStyle>
            <a:lvl1pPr algn="ctr">
              <a:defRPr sz="4000" baseline="0"/>
            </a:lvl1pPr>
          </a:lstStyle>
          <a:p>
            <a:r>
              <a:rPr lang="en-US" dirty="0" smtClean="0"/>
              <a:t>COUNTY OF SAN BERNARDINO</a:t>
            </a:r>
            <a:br>
              <a:rPr lang="en-US" dirty="0" smtClean="0"/>
            </a:br>
            <a:r>
              <a:rPr lang="en-US" dirty="0" smtClean="0"/>
              <a:t>Style Guide for PowerPoint Presentations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D22ED-7239-46C4-865B-6CC2D318DAC0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10/29/2015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solidFill>
                  <a:schemeClr val="bg1"/>
                </a:solidFill>
                <a:latin typeface="Minion Pro Cond" pitchFamily="18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9A1A-67AD-4575-BECD-A721609EF19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5757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1851E1-0192-454B-86FC-E8212F9E85EB}" type="datetimeFigureOut">
              <a:rPr lang="en-US" smtClean="0"/>
              <a:t>10/29/2015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CDA252-DFAD-4CAD-9F5E-5AAA3EDEB49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1851E1-0192-454B-86FC-E8212F9E85EB}" type="datetimeFigureOut">
              <a:rPr lang="en-US" smtClean="0"/>
              <a:t>10/29/2015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CDA252-DFAD-4CAD-9F5E-5AAA3EDEB49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E1851E1-0192-454B-86FC-E8212F9E85EB}" type="datetimeFigureOut">
              <a:rPr lang="en-US" smtClean="0"/>
              <a:t>10/29/2015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FCDA252-DFAD-4CAD-9F5E-5AAA3EDEB49A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5E3A6D8-E30E-B047-9AC3-2556438F095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10/29/2015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2151A0D-5127-E244-9519-BCDD67E36E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5203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5E3A6D8-E30E-B047-9AC3-2556438F095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10/29/2015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2151A0D-5127-E244-9519-BCDD67E36E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5203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5E3A6D8-E30E-B047-9AC3-2556438F095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10/29/2015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2151A0D-5127-E244-9519-BCDD67E36E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5203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5E3A6D8-E30E-B047-9AC3-2556438F095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10/29/2015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2151A0D-5127-E244-9519-BCDD67E36E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5203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5E3A6D8-E30E-B047-9AC3-2556438F095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10/29/2015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2151A0D-5127-E244-9519-BCDD67E36E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5203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Excel_97-2003_Worksheet1.xls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5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Unaccompanied Homeless Youth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b="1" dirty="0" smtClean="0"/>
              <a:t>Survey: DRAFT</a:t>
            </a:r>
            <a:r>
              <a:rPr lang="en-US" b="1" i="1" dirty="0" smtClean="0"/>
              <a:t> </a:t>
            </a:r>
            <a:r>
              <a:rPr lang="en-US" b="1" dirty="0" smtClean="0"/>
              <a:t>Final Report</a:t>
            </a:r>
          </a:p>
          <a:p>
            <a:pPr algn="ctr"/>
            <a:r>
              <a:rPr lang="en-US" b="1" dirty="0" smtClean="0"/>
              <a:t>April 8, 2015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2969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Homeless Youth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survey was administered by youth (ages 18 to 25) asking homeless youth demographic questions to better understand the populations housing needs.</a:t>
            </a:r>
          </a:p>
          <a:p>
            <a:r>
              <a:rPr lang="en-US" dirty="0" smtClean="0"/>
              <a:t>All youth participants received a hygiene kit that included a resource guide from the Office of Homeless Services (OHS) and a $25 gift card to Stater Brothers.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09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Homeless Youth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HYTF decided to conduct the survey because of discrepancies in defined data elements between HUD and Department of Education McKinney-Vento Act guidelines.</a:t>
            </a:r>
          </a:p>
          <a:p>
            <a:r>
              <a:rPr lang="en-US" dirty="0" smtClean="0"/>
              <a:t>In 2014, there were over 36,886 homeless public school students in the County of San Bernardino, but…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00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Homeless Youth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Through the HUD-mandated Point in Time Count, only 114 unsheltered and 131 sheltered children and youth were identified countywide.</a:t>
            </a:r>
          </a:p>
          <a:p>
            <a:r>
              <a:rPr lang="en-US" dirty="0" smtClean="0"/>
              <a:t>304 youth were surveyed on April 8, 2015</a:t>
            </a:r>
          </a:p>
          <a:p>
            <a:r>
              <a:rPr lang="en-US" dirty="0" smtClean="0"/>
              <a:t>The three main goals of the survey: 1) more accurately depict the scope of the problem, 2) understand the factors leading to homeless youth, and 3) utilize the data to capture additional resources.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81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Homeless Youth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23 question survey was administered to unaccompanied homeless youth.</a:t>
            </a:r>
          </a:p>
          <a:p>
            <a:r>
              <a:rPr lang="en-US" dirty="0" smtClean="0"/>
              <a:t>The Survey was implemented in four major areas of the county: Morongo Basin, Redlands, San Bernardino, and Rancho Cucamonga.</a:t>
            </a:r>
          </a:p>
          <a:p>
            <a:r>
              <a:rPr lang="en-US" dirty="0" smtClean="0"/>
              <a:t>Teams of three youth volunteers were accompanied by one adult expert.</a:t>
            </a:r>
          </a:p>
          <a:p>
            <a:r>
              <a:rPr lang="en-US" dirty="0" smtClean="0"/>
              <a:t>The youth volunteers conducted the Survey.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29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304 total surveys were completed</a:t>
            </a:r>
          </a:p>
          <a:p>
            <a:r>
              <a:rPr lang="en-US" dirty="0" smtClean="0"/>
              <a:t>75% resided on the day of the survey at the home of a parent, guardian, foster parent, friend, relative, partner, boyfriend or girlfriend.</a:t>
            </a:r>
          </a:p>
          <a:p>
            <a:r>
              <a:rPr lang="en-US" dirty="0" smtClean="0"/>
              <a:t>Approximately 9% of youth resided in temporary, emergency or transitional housing.</a:t>
            </a:r>
          </a:p>
          <a:p>
            <a:r>
              <a:rPr lang="en-US" dirty="0" smtClean="0"/>
              <a:t>Over 13% resided outdoors in a public place, abandoned building, or vehicle.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51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asked how long the youth have been residing in similar places, almost 3 out of 4 noted that they have resided there for months (43%) and/or years (30%).</a:t>
            </a:r>
          </a:p>
          <a:p>
            <a:r>
              <a:rPr lang="en-US" dirty="0" smtClean="0"/>
              <a:t>In addition, similarly over 60% of youth noted that they would be able to reside at the same location for 14 days without being asked to leave.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79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Draft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Develop STAY Centers at each TAY Center Countywide.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Develop Transportation Resources.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Develop Additional “Drop-In” Centers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Develop an Educational Campaign to Advocate For and Develop more resources.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Develop Youth Street Outreach Teams affiliated with the </a:t>
            </a:r>
            <a:r>
              <a:rPr lang="en-US" smtClean="0"/>
              <a:t>TAY Centers.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72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" y="0"/>
            <a:ext cx="9153526" cy="874394"/>
            <a:chOff x="-1" y="0"/>
            <a:chExt cx="9153526" cy="874394"/>
          </a:xfrm>
        </p:grpSpPr>
        <p:sp>
          <p:nvSpPr>
            <p:cNvPr id="5" name="Rectangle 4"/>
            <p:cNvSpPr/>
            <p:nvPr/>
          </p:nvSpPr>
          <p:spPr>
            <a:xfrm>
              <a:off x="0" y="723900"/>
              <a:ext cx="9153525" cy="150494"/>
            </a:xfrm>
            <a:prstGeom prst="rect">
              <a:avLst/>
            </a:prstGeom>
            <a:solidFill>
              <a:srgbClr val="CCA2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flipV="1">
              <a:off x="-1" y="0"/>
              <a:ext cx="9153525" cy="762000"/>
            </a:xfrm>
            <a:prstGeom prst="rect">
              <a:avLst/>
            </a:prstGeom>
            <a:solidFill>
              <a:srgbClr val="1F1B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04799" y="169217"/>
              <a:ext cx="79079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2400" dirty="0" smtClean="0">
                  <a:solidFill>
                    <a:prstClr val="white"/>
                  </a:solidFill>
                  <a:latin typeface="Arial MT Black" panose="020B0A04020102020204" pitchFamily="34" charset="0"/>
                </a:rPr>
                <a:t>                                 TAY HOUSING</a:t>
              </a:r>
              <a:endParaRPr lang="en-US" sz="2400" dirty="0">
                <a:solidFill>
                  <a:prstClr val="white"/>
                </a:solidFill>
                <a:latin typeface="Arial MT Black" panose="020B0A040201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-5511" y="6041834"/>
            <a:ext cx="9153527" cy="838200"/>
            <a:chOff x="-5511" y="6041834"/>
            <a:chExt cx="9153527" cy="838200"/>
          </a:xfrm>
        </p:grpSpPr>
        <p:grpSp>
          <p:nvGrpSpPr>
            <p:cNvPr id="11" name="Group 10"/>
            <p:cNvGrpSpPr/>
            <p:nvPr/>
          </p:nvGrpSpPr>
          <p:grpSpPr>
            <a:xfrm>
              <a:off x="-5511" y="6041834"/>
              <a:ext cx="9153527" cy="838200"/>
              <a:chOff x="-9527" y="5410199"/>
              <a:chExt cx="9153527" cy="518767"/>
            </a:xfrm>
          </p:grpSpPr>
          <p:sp>
            <p:nvSpPr>
              <p:cNvPr id="17" name="Rectangle 16"/>
              <p:cNvSpPr/>
              <p:nvPr/>
            </p:nvSpPr>
            <p:spPr>
              <a:xfrm rot="10800000" flipV="1">
                <a:off x="7229474" y="5414617"/>
                <a:ext cx="1914526" cy="514349"/>
              </a:xfrm>
              <a:prstGeom prst="rect">
                <a:avLst/>
              </a:prstGeom>
              <a:solidFill>
                <a:srgbClr val="CCA20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8" name="Right Triangle 17"/>
              <p:cNvSpPr/>
              <p:nvPr/>
            </p:nvSpPr>
            <p:spPr>
              <a:xfrm rot="16200000">
                <a:off x="6715127" y="5414614"/>
                <a:ext cx="514349" cy="514349"/>
              </a:xfrm>
              <a:prstGeom prst="rtTriangle">
                <a:avLst/>
              </a:prstGeom>
              <a:solidFill>
                <a:srgbClr val="CCA20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 flipV="1">
                <a:off x="-9527" y="5410199"/>
                <a:ext cx="6655769" cy="514349"/>
              </a:xfrm>
              <a:prstGeom prst="rect">
                <a:avLst/>
              </a:prstGeom>
              <a:solidFill>
                <a:srgbClr val="1F1B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0" name="Right Triangle 19"/>
              <p:cNvSpPr/>
              <p:nvPr/>
            </p:nvSpPr>
            <p:spPr>
              <a:xfrm rot="5400000">
                <a:off x="6646242" y="5410203"/>
                <a:ext cx="514349" cy="514349"/>
              </a:xfrm>
              <a:prstGeom prst="rtTriangle">
                <a:avLst/>
              </a:prstGeom>
              <a:solidFill>
                <a:srgbClr val="1F1B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342900" y="6186775"/>
              <a:ext cx="5219700" cy="561974"/>
              <a:chOff x="342900" y="6031212"/>
              <a:chExt cx="5219700" cy="561974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2900" y="6031212"/>
                <a:ext cx="1090537" cy="561974"/>
              </a:xfrm>
              <a:prstGeom prst="rect">
                <a:avLst/>
              </a:prstGeom>
            </p:spPr>
          </p:pic>
          <p:cxnSp>
            <p:nvCxnSpPr>
              <p:cNvPr id="15" name="Straight Connector 14"/>
              <p:cNvCxnSpPr/>
              <p:nvPr/>
            </p:nvCxnSpPr>
            <p:spPr>
              <a:xfrm>
                <a:off x="1676400" y="6116196"/>
                <a:ext cx="0" cy="381000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>
                <a:off x="1874520" y="6116196"/>
                <a:ext cx="368808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US" sz="1200" dirty="0" smtClean="0">
                    <a:solidFill>
                      <a:prstClr val="white"/>
                    </a:solidFill>
                    <a:latin typeface="Times New Roman MT Extra Bold" panose="02020A06060301020303" pitchFamily="18" charset="0"/>
                  </a:rPr>
                  <a:t>Department of Behavioral Health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7084765" y="6341008"/>
              <a:ext cx="205739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1300" b="1" i="1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www.SBCounty.gov</a:t>
              </a:r>
              <a:endParaRPr lang="en-US" sz="1300" b="1" i="1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38161" y="1066800"/>
            <a:ext cx="8077200" cy="457200"/>
          </a:xfrm>
        </p:spPr>
        <p:txBody>
          <a:bodyPr anchor="t">
            <a:normAutofit fontScale="90000"/>
          </a:bodyPr>
          <a:lstStyle/>
          <a:p>
            <a:r>
              <a:rPr lang="en-US" sz="2700" b="1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2700" b="1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2700" b="1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2700" b="1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6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6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sz="5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2804888"/>
              </p:ext>
            </p:extLst>
          </p:nvPr>
        </p:nvGraphicFramePr>
        <p:xfrm>
          <a:off x="114300" y="1021710"/>
          <a:ext cx="5489817" cy="4831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Worksheet" r:id="rId6" imgW="4343400" imgH="3822700" progId="Excel.Sheet.8">
                  <p:embed/>
                </p:oleObj>
              </mc:Choice>
              <mc:Fallback>
                <p:oleObj name="Worksheet" r:id="rId6" imgW="4343400" imgH="38227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4300" y="1021710"/>
                        <a:ext cx="5489817" cy="48316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410200" y="874394"/>
            <a:ext cx="346949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defTabSz="457200"/>
            <a:r>
              <a:rPr lang="en-US" sz="1600" b="1" dirty="0" smtClean="0">
                <a:solidFill>
                  <a:prstClr val="black"/>
                </a:solidFill>
                <a:latin typeface="Calibri"/>
              </a:rPr>
              <a:t>Master Leasing Vouchers (HUD)</a:t>
            </a:r>
          </a:p>
          <a:p>
            <a:pPr marL="685800" lvl="1"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TAY with own income</a:t>
            </a:r>
          </a:p>
          <a:p>
            <a:pPr marL="685800" lvl="1"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6 Rancho TAY in FY 13/14</a:t>
            </a:r>
          </a:p>
          <a:p>
            <a:pPr marL="685800" lvl="1"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4 San Bernardino TAY in FY 13/14</a:t>
            </a:r>
          </a:p>
          <a:p>
            <a:pPr marL="285750" defTabSz="457200"/>
            <a:r>
              <a:rPr lang="en-US" sz="1600" b="1" dirty="0" smtClean="0">
                <a:solidFill>
                  <a:prstClr val="black"/>
                </a:solidFill>
                <a:latin typeface="Calibri"/>
              </a:rPr>
              <a:t>Board and Care (Licensed)</a:t>
            </a:r>
          </a:p>
          <a:p>
            <a:pPr marL="685800" lvl="1"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Interim assistance, SSI or own income</a:t>
            </a:r>
          </a:p>
          <a:p>
            <a:pPr marL="685800" lvl="1"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106 TAY served in FY 13/14</a:t>
            </a:r>
          </a:p>
          <a:p>
            <a:pPr marL="685800" lvl="1"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Currently serving 43 TAY</a:t>
            </a:r>
          </a:p>
          <a:p>
            <a:pPr marL="285750" defTabSz="457200"/>
            <a:r>
              <a:rPr lang="en-US" sz="1600" b="1" dirty="0" smtClean="0">
                <a:solidFill>
                  <a:prstClr val="black"/>
                </a:solidFill>
                <a:latin typeface="Calibri"/>
              </a:rPr>
              <a:t>Emergency Shelter Beds</a:t>
            </a:r>
          </a:p>
          <a:p>
            <a:pPr marL="685800" lvl="1" defTabSz="457200"/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MHSA Housing funded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159" y="3884157"/>
            <a:ext cx="2882900" cy="2164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854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" y="0"/>
            <a:ext cx="9153526" cy="874394"/>
            <a:chOff x="-1" y="0"/>
            <a:chExt cx="9153526" cy="874394"/>
          </a:xfrm>
        </p:grpSpPr>
        <p:sp>
          <p:nvSpPr>
            <p:cNvPr id="5" name="Rectangle 4"/>
            <p:cNvSpPr/>
            <p:nvPr/>
          </p:nvSpPr>
          <p:spPr>
            <a:xfrm>
              <a:off x="0" y="723900"/>
              <a:ext cx="9153525" cy="150494"/>
            </a:xfrm>
            <a:prstGeom prst="rect">
              <a:avLst/>
            </a:prstGeom>
            <a:solidFill>
              <a:srgbClr val="CCA2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flipV="1">
              <a:off x="-1" y="0"/>
              <a:ext cx="9153525" cy="762000"/>
            </a:xfrm>
            <a:prstGeom prst="rect">
              <a:avLst/>
            </a:prstGeom>
            <a:solidFill>
              <a:srgbClr val="1F1B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04799" y="169217"/>
              <a:ext cx="85344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2400" dirty="0" smtClean="0">
                  <a:solidFill>
                    <a:prstClr val="white"/>
                  </a:solidFill>
                  <a:latin typeface="Arial MT Black" panose="020B0A04020102020204" pitchFamily="34" charset="0"/>
                </a:rPr>
                <a:t>Crisis Residential Treatment (CRT) Program</a:t>
              </a:r>
              <a:endParaRPr lang="en-US" sz="2400" dirty="0">
                <a:solidFill>
                  <a:prstClr val="white"/>
                </a:solidFill>
                <a:latin typeface="Arial MT Black" panose="020B0A040201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-5511" y="6041834"/>
            <a:ext cx="9153527" cy="838200"/>
            <a:chOff x="-5511" y="6041834"/>
            <a:chExt cx="9153527" cy="838200"/>
          </a:xfrm>
        </p:grpSpPr>
        <p:grpSp>
          <p:nvGrpSpPr>
            <p:cNvPr id="11" name="Group 10"/>
            <p:cNvGrpSpPr/>
            <p:nvPr/>
          </p:nvGrpSpPr>
          <p:grpSpPr>
            <a:xfrm>
              <a:off x="-5511" y="6041834"/>
              <a:ext cx="9153527" cy="838200"/>
              <a:chOff x="-9527" y="5410199"/>
              <a:chExt cx="9153527" cy="518767"/>
            </a:xfrm>
          </p:grpSpPr>
          <p:sp>
            <p:nvSpPr>
              <p:cNvPr id="17" name="Rectangle 16"/>
              <p:cNvSpPr/>
              <p:nvPr/>
            </p:nvSpPr>
            <p:spPr>
              <a:xfrm rot="10800000" flipV="1">
                <a:off x="7229474" y="5414617"/>
                <a:ext cx="1914526" cy="514349"/>
              </a:xfrm>
              <a:prstGeom prst="rect">
                <a:avLst/>
              </a:prstGeom>
              <a:solidFill>
                <a:srgbClr val="CCA20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8" name="Right Triangle 17"/>
              <p:cNvSpPr/>
              <p:nvPr/>
            </p:nvSpPr>
            <p:spPr>
              <a:xfrm rot="16200000">
                <a:off x="6715127" y="5414614"/>
                <a:ext cx="514349" cy="514349"/>
              </a:xfrm>
              <a:prstGeom prst="rtTriangle">
                <a:avLst/>
              </a:prstGeom>
              <a:solidFill>
                <a:srgbClr val="CCA20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 flipV="1">
                <a:off x="-9527" y="5410199"/>
                <a:ext cx="6655769" cy="514349"/>
              </a:xfrm>
              <a:prstGeom prst="rect">
                <a:avLst/>
              </a:prstGeom>
              <a:solidFill>
                <a:srgbClr val="1F1B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0" name="Right Triangle 19"/>
              <p:cNvSpPr/>
              <p:nvPr/>
            </p:nvSpPr>
            <p:spPr>
              <a:xfrm rot="5400000">
                <a:off x="6646242" y="5410203"/>
                <a:ext cx="514349" cy="514349"/>
              </a:xfrm>
              <a:prstGeom prst="rtTriangle">
                <a:avLst/>
              </a:prstGeom>
              <a:solidFill>
                <a:srgbClr val="1F1B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342900" y="6186775"/>
              <a:ext cx="5219700" cy="561974"/>
              <a:chOff x="342900" y="6031212"/>
              <a:chExt cx="5219700" cy="561974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2900" y="6031212"/>
                <a:ext cx="1090537" cy="561974"/>
              </a:xfrm>
              <a:prstGeom prst="rect">
                <a:avLst/>
              </a:prstGeom>
            </p:spPr>
          </p:pic>
          <p:cxnSp>
            <p:nvCxnSpPr>
              <p:cNvPr id="15" name="Straight Connector 14"/>
              <p:cNvCxnSpPr/>
              <p:nvPr/>
            </p:nvCxnSpPr>
            <p:spPr>
              <a:xfrm>
                <a:off x="1676400" y="6116196"/>
                <a:ext cx="0" cy="381000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>
                <a:off x="1874520" y="6116196"/>
                <a:ext cx="368808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US" sz="1200" dirty="0" smtClean="0">
                    <a:solidFill>
                      <a:prstClr val="white"/>
                    </a:solidFill>
                    <a:latin typeface="Times New Roman MT Extra Bold" panose="02020A06060301020303" pitchFamily="18" charset="0"/>
                  </a:rPr>
                  <a:t>Department of Behavioral Health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7084765" y="6341008"/>
              <a:ext cx="205739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1300" b="1" i="1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www.SBCounty.gov</a:t>
              </a:r>
              <a:endParaRPr lang="en-US" sz="1300" b="1" i="1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</p:grp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74" y="3421519"/>
            <a:ext cx="3286993" cy="25220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449" y="886425"/>
            <a:ext cx="906462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Voluntary CRT Center for TAY ages 18 to 25 in need of higher level of care than outpatient mental health but lower than a psychiatric hospital.  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defTabSz="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Peer Driven</a:t>
            </a:r>
          </a:p>
          <a:p>
            <a:pPr marL="800100" lvl="1" indent="-342900" defTabSz="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Bed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defTabSz="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 24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hours a day, 365 days a year</a:t>
            </a:r>
          </a:p>
          <a:p>
            <a:pPr marL="800100" lvl="1" indent="-342900" defTabSz="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90 day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stay</a:t>
            </a:r>
          </a:p>
          <a:p>
            <a:pPr marL="800100" lvl="1" indent="-342900" defTabSz="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Co-ed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22824" y="2784139"/>
            <a:ext cx="588624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 include:</a:t>
            </a:r>
          </a:p>
          <a:p>
            <a:pPr marL="800100" lvl="1" indent="-342900" defTabSz="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 and Group Therapy</a:t>
            </a:r>
          </a:p>
          <a:p>
            <a:pPr marL="800100" lvl="1" indent="-342900" defTabSz="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Crisis Intervention</a:t>
            </a:r>
          </a:p>
          <a:p>
            <a:pPr marL="800100" lvl="1" indent="-342900" defTabSz="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Medication Support</a:t>
            </a:r>
          </a:p>
          <a:p>
            <a:pPr marL="800100" lvl="1" indent="-342900" defTabSz="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 and alcohol counseling/referrals</a:t>
            </a:r>
          </a:p>
          <a:p>
            <a:pPr marL="800100" lvl="1" indent="-342900" defTabSz="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Prevocational preparation</a:t>
            </a:r>
          </a:p>
          <a:p>
            <a:pPr marL="800100" lvl="1" indent="-342900" defTabSz="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Rehabilitation/Recovery (daily living skills)</a:t>
            </a:r>
          </a:p>
          <a:p>
            <a:pPr marL="800100" lvl="1" indent="-342900" defTabSz="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Wellness Recovery Action Plans	</a:t>
            </a:r>
          </a:p>
          <a:p>
            <a:pPr marL="800100" lvl="1" indent="-342900" defTabSz="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Prerelease/discharge preparation and planning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11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" y="0"/>
            <a:ext cx="9153526" cy="874394"/>
            <a:chOff x="-1" y="0"/>
            <a:chExt cx="9153526" cy="874394"/>
          </a:xfrm>
        </p:grpSpPr>
        <p:sp>
          <p:nvSpPr>
            <p:cNvPr id="5" name="Rectangle 4"/>
            <p:cNvSpPr/>
            <p:nvPr/>
          </p:nvSpPr>
          <p:spPr>
            <a:xfrm>
              <a:off x="0" y="723900"/>
              <a:ext cx="9153525" cy="150494"/>
            </a:xfrm>
            <a:prstGeom prst="rect">
              <a:avLst/>
            </a:prstGeom>
            <a:solidFill>
              <a:srgbClr val="CCA2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flipV="1">
              <a:off x="-1" y="0"/>
              <a:ext cx="9153525" cy="762000"/>
            </a:xfrm>
            <a:prstGeom prst="rect">
              <a:avLst/>
            </a:prstGeom>
            <a:solidFill>
              <a:srgbClr val="1F1B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04799" y="169217"/>
              <a:ext cx="79079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2400" dirty="0" smtClean="0">
                  <a:solidFill>
                    <a:prstClr val="white"/>
                  </a:solidFill>
                  <a:latin typeface="Arial MT Black" panose="020B0A04020102020204" pitchFamily="34" charset="0"/>
                </a:rPr>
                <a:t>                  DBH &amp; TAY Program Funding</a:t>
              </a:r>
              <a:endParaRPr lang="en-US" sz="2400" dirty="0">
                <a:solidFill>
                  <a:prstClr val="white"/>
                </a:solidFill>
                <a:latin typeface="Arial MT Black" panose="020B0A040201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-5511" y="6041834"/>
            <a:ext cx="9153527" cy="838200"/>
            <a:chOff x="-5511" y="6041834"/>
            <a:chExt cx="9153527" cy="838200"/>
          </a:xfrm>
        </p:grpSpPr>
        <p:grpSp>
          <p:nvGrpSpPr>
            <p:cNvPr id="11" name="Group 10"/>
            <p:cNvGrpSpPr/>
            <p:nvPr/>
          </p:nvGrpSpPr>
          <p:grpSpPr>
            <a:xfrm>
              <a:off x="-5511" y="6041834"/>
              <a:ext cx="9153527" cy="838200"/>
              <a:chOff x="-9527" y="5410199"/>
              <a:chExt cx="9153527" cy="518767"/>
            </a:xfrm>
          </p:grpSpPr>
          <p:sp>
            <p:nvSpPr>
              <p:cNvPr id="17" name="Rectangle 16"/>
              <p:cNvSpPr/>
              <p:nvPr/>
            </p:nvSpPr>
            <p:spPr>
              <a:xfrm rot="10800000" flipV="1">
                <a:off x="7229474" y="5414617"/>
                <a:ext cx="1914526" cy="514349"/>
              </a:xfrm>
              <a:prstGeom prst="rect">
                <a:avLst/>
              </a:prstGeom>
              <a:solidFill>
                <a:srgbClr val="CCA20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8" name="Right Triangle 17"/>
              <p:cNvSpPr/>
              <p:nvPr/>
            </p:nvSpPr>
            <p:spPr>
              <a:xfrm rot="16200000">
                <a:off x="6715127" y="5414614"/>
                <a:ext cx="514349" cy="514349"/>
              </a:xfrm>
              <a:prstGeom prst="rtTriangle">
                <a:avLst/>
              </a:prstGeom>
              <a:solidFill>
                <a:srgbClr val="CCA20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 flipV="1">
                <a:off x="-9527" y="5410199"/>
                <a:ext cx="6655769" cy="514349"/>
              </a:xfrm>
              <a:prstGeom prst="rect">
                <a:avLst/>
              </a:prstGeom>
              <a:solidFill>
                <a:srgbClr val="1F1B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0" name="Right Triangle 19"/>
              <p:cNvSpPr/>
              <p:nvPr/>
            </p:nvSpPr>
            <p:spPr>
              <a:xfrm rot="5400000">
                <a:off x="6646242" y="5410203"/>
                <a:ext cx="514349" cy="514349"/>
              </a:xfrm>
              <a:prstGeom prst="rtTriangle">
                <a:avLst/>
              </a:prstGeom>
              <a:solidFill>
                <a:srgbClr val="1F1B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342900" y="6186775"/>
              <a:ext cx="5219700" cy="561974"/>
              <a:chOff x="342900" y="6031212"/>
              <a:chExt cx="5219700" cy="561974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2900" y="6031212"/>
                <a:ext cx="1090537" cy="561974"/>
              </a:xfrm>
              <a:prstGeom prst="rect">
                <a:avLst/>
              </a:prstGeom>
            </p:spPr>
          </p:pic>
          <p:cxnSp>
            <p:nvCxnSpPr>
              <p:cNvPr id="15" name="Straight Connector 14"/>
              <p:cNvCxnSpPr/>
              <p:nvPr/>
            </p:nvCxnSpPr>
            <p:spPr>
              <a:xfrm>
                <a:off x="1676400" y="6116196"/>
                <a:ext cx="0" cy="381000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>
                <a:off x="1874520" y="6116196"/>
                <a:ext cx="368808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US" sz="1200" dirty="0" smtClean="0">
                    <a:solidFill>
                      <a:prstClr val="white"/>
                    </a:solidFill>
                    <a:latin typeface="Times New Roman MT Extra Bold" panose="02020A06060301020303" pitchFamily="18" charset="0"/>
                  </a:rPr>
                  <a:t>Department of Behavioral Health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7084765" y="6341008"/>
              <a:ext cx="205739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1300" b="1" i="1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www.SBCounty.gov</a:t>
              </a:r>
              <a:endParaRPr lang="en-US" sz="1300" b="1" i="1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21" name="Title 2"/>
          <p:cNvSpPr txBox="1">
            <a:spLocks/>
          </p:cNvSpPr>
          <p:nvPr/>
        </p:nvSpPr>
        <p:spPr>
          <a:xfrm>
            <a:off x="127000" y="1066800"/>
            <a:ext cx="8902700" cy="46482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TAY System of Care is funded by a combination of Mental Health Services Act (MHSA), Medi-cal Federal Financial Participation and 2011 Realignment funding. 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Stop TAY Centers are funded by the MHSA Community Services and Supports (CSS) component. The estimated program MHSA expenditure for FY 15/16 is </a:t>
            </a: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$5,795,799. </a:t>
            </a:r>
            <a:endParaRPr lang="en-US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TAY CRT (The STAY) is funded by the MHSA Innovation (INN) component. The estimated MHSA program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expenditure for FY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15/16 is 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2,500,000. 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11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Homeless Youth Task 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Homeless Youth Task Force (HYTF) is a standing committee of the County of San Bernardino Interagency Council on Homelessness.</a:t>
            </a:r>
          </a:p>
          <a:p>
            <a:r>
              <a:rPr lang="en-US" dirty="0" smtClean="0"/>
              <a:t>Formed in 2010 by Children’s Network to investigate the needs of homeless and unaccompanied youth, a distinct and vulnerable population in need of intensive, developmentally appropriate, targeted support.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41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" y="0"/>
            <a:ext cx="9153526" cy="874394"/>
            <a:chOff x="-1" y="0"/>
            <a:chExt cx="9153526" cy="874394"/>
          </a:xfrm>
        </p:grpSpPr>
        <p:sp>
          <p:nvSpPr>
            <p:cNvPr id="5" name="Rectangle 4"/>
            <p:cNvSpPr/>
            <p:nvPr/>
          </p:nvSpPr>
          <p:spPr>
            <a:xfrm>
              <a:off x="0" y="723900"/>
              <a:ext cx="9153525" cy="150494"/>
            </a:xfrm>
            <a:prstGeom prst="rect">
              <a:avLst/>
            </a:prstGeom>
            <a:solidFill>
              <a:srgbClr val="CCA2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flipV="1">
              <a:off x="-1" y="0"/>
              <a:ext cx="9153525" cy="762000"/>
            </a:xfrm>
            <a:prstGeom prst="rect">
              <a:avLst/>
            </a:prstGeom>
            <a:solidFill>
              <a:srgbClr val="1F1B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04799" y="169217"/>
              <a:ext cx="86995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2400" dirty="0" smtClean="0">
                  <a:solidFill>
                    <a:prstClr val="white"/>
                  </a:solidFill>
                  <a:latin typeface="Arial MT Black" panose="020B0A04020102020204" pitchFamily="34" charset="0"/>
                </a:rPr>
                <a:t>Lesson’s  Learned &amp; Challenges!</a:t>
              </a:r>
              <a:endParaRPr lang="en-US" sz="2400" dirty="0">
                <a:solidFill>
                  <a:prstClr val="white"/>
                </a:solidFill>
                <a:latin typeface="Arial MT Black" panose="020B0A040201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-5511" y="6041834"/>
            <a:ext cx="9153527" cy="838200"/>
            <a:chOff x="-5511" y="6041834"/>
            <a:chExt cx="9153527" cy="838200"/>
          </a:xfrm>
        </p:grpSpPr>
        <p:grpSp>
          <p:nvGrpSpPr>
            <p:cNvPr id="11" name="Group 10"/>
            <p:cNvGrpSpPr/>
            <p:nvPr/>
          </p:nvGrpSpPr>
          <p:grpSpPr>
            <a:xfrm>
              <a:off x="-5511" y="6041834"/>
              <a:ext cx="9153527" cy="838200"/>
              <a:chOff x="-9527" y="5410199"/>
              <a:chExt cx="9153527" cy="518767"/>
            </a:xfrm>
          </p:grpSpPr>
          <p:sp>
            <p:nvSpPr>
              <p:cNvPr id="17" name="Rectangle 16"/>
              <p:cNvSpPr/>
              <p:nvPr/>
            </p:nvSpPr>
            <p:spPr>
              <a:xfrm rot="10800000" flipV="1">
                <a:off x="7229474" y="5414617"/>
                <a:ext cx="1914526" cy="514349"/>
              </a:xfrm>
              <a:prstGeom prst="rect">
                <a:avLst/>
              </a:prstGeom>
              <a:solidFill>
                <a:srgbClr val="CCA20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8" name="Right Triangle 17"/>
              <p:cNvSpPr/>
              <p:nvPr/>
            </p:nvSpPr>
            <p:spPr>
              <a:xfrm rot="16200000">
                <a:off x="6715127" y="5414614"/>
                <a:ext cx="514349" cy="514349"/>
              </a:xfrm>
              <a:prstGeom prst="rtTriangle">
                <a:avLst/>
              </a:prstGeom>
              <a:solidFill>
                <a:srgbClr val="CCA20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 flipV="1">
                <a:off x="-9527" y="5410199"/>
                <a:ext cx="6655769" cy="514349"/>
              </a:xfrm>
              <a:prstGeom prst="rect">
                <a:avLst/>
              </a:prstGeom>
              <a:solidFill>
                <a:srgbClr val="1F1B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0" name="Right Triangle 19"/>
              <p:cNvSpPr/>
              <p:nvPr/>
            </p:nvSpPr>
            <p:spPr>
              <a:xfrm rot="5400000">
                <a:off x="6646242" y="5410203"/>
                <a:ext cx="514349" cy="514349"/>
              </a:xfrm>
              <a:prstGeom prst="rtTriangle">
                <a:avLst/>
              </a:prstGeom>
              <a:solidFill>
                <a:srgbClr val="1F1B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342900" y="6186775"/>
              <a:ext cx="5219700" cy="561974"/>
              <a:chOff x="342900" y="6031212"/>
              <a:chExt cx="5219700" cy="561974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2900" y="6031212"/>
                <a:ext cx="1090537" cy="561974"/>
              </a:xfrm>
              <a:prstGeom prst="rect">
                <a:avLst/>
              </a:prstGeom>
            </p:spPr>
          </p:pic>
          <p:cxnSp>
            <p:nvCxnSpPr>
              <p:cNvPr id="15" name="Straight Connector 14"/>
              <p:cNvCxnSpPr/>
              <p:nvPr/>
            </p:nvCxnSpPr>
            <p:spPr>
              <a:xfrm>
                <a:off x="1676400" y="6116196"/>
                <a:ext cx="0" cy="381000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>
                <a:off x="1874520" y="6116196"/>
                <a:ext cx="368808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US" sz="1200" dirty="0" smtClean="0">
                    <a:solidFill>
                      <a:prstClr val="white"/>
                    </a:solidFill>
                    <a:latin typeface="Times New Roman MT Extra Bold" panose="02020A06060301020303" pitchFamily="18" charset="0"/>
                  </a:rPr>
                  <a:t>Department of Behavioral Health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7084765" y="6341008"/>
              <a:ext cx="205739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1300" b="1" i="1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www.SBCounty.gov</a:t>
              </a:r>
              <a:endParaRPr lang="en-US" sz="1300" b="1" i="1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96253" y="1010654"/>
            <a:ext cx="8908047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Involve stakeholders and keep them involved and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invested.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Shared Vision between County and Contracts agencies is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key.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for continual reinvention of the program to maintain interest and individualize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supports.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an attractive, youth friendly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environment. 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Foster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relationships and bring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together child serving systems and cultures to build a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sustainable and comprehensive system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 for TAY.</a:t>
            </a: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Prepare/Increase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number of Housing providers to meet the needs of TAY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Population.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defTabSz="457200"/>
            <a:endParaRPr lang="en-US" sz="2000" dirty="0" smtClean="0">
              <a:solidFill>
                <a:prstClr val="black"/>
              </a:solidFill>
              <a:latin typeface="Calibri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prstClr val="black"/>
              </a:solidFill>
              <a:latin typeface="Calibri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prstClr val="black"/>
              </a:solidFill>
              <a:latin typeface="Calibri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711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" y="0"/>
            <a:ext cx="9153526" cy="874394"/>
            <a:chOff x="-1" y="0"/>
            <a:chExt cx="9153526" cy="874394"/>
          </a:xfrm>
        </p:grpSpPr>
        <p:sp>
          <p:nvSpPr>
            <p:cNvPr id="5" name="Rectangle 4"/>
            <p:cNvSpPr/>
            <p:nvPr/>
          </p:nvSpPr>
          <p:spPr>
            <a:xfrm>
              <a:off x="0" y="723900"/>
              <a:ext cx="9153525" cy="150494"/>
            </a:xfrm>
            <a:prstGeom prst="rect">
              <a:avLst/>
            </a:prstGeom>
            <a:solidFill>
              <a:srgbClr val="CCA2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flipV="1">
              <a:off x="-1" y="0"/>
              <a:ext cx="9153525" cy="762000"/>
            </a:xfrm>
            <a:prstGeom prst="rect">
              <a:avLst/>
            </a:prstGeom>
            <a:solidFill>
              <a:srgbClr val="1F1B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04799" y="169217"/>
              <a:ext cx="86995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2800" dirty="0" smtClean="0">
                  <a:solidFill>
                    <a:prstClr val="white"/>
                  </a:solidFill>
                  <a:latin typeface="Arial MT Black" panose="020B0A04020102020204" pitchFamily="34" charset="0"/>
                </a:rPr>
                <a:t>Locations</a:t>
              </a:r>
              <a:endParaRPr lang="en-US" sz="2800" dirty="0">
                <a:solidFill>
                  <a:prstClr val="white"/>
                </a:solidFill>
                <a:latin typeface="Arial MT Black" panose="020B0A040201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-5511" y="6041834"/>
            <a:ext cx="9153527" cy="838200"/>
            <a:chOff x="-5511" y="6041834"/>
            <a:chExt cx="9153527" cy="838200"/>
          </a:xfrm>
        </p:grpSpPr>
        <p:grpSp>
          <p:nvGrpSpPr>
            <p:cNvPr id="11" name="Group 10"/>
            <p:cNvGrpSpPr/>
            <p:nvPr/>
          </p:nvGrpSpPr>
          <p:grpSpPr>
            <a:xfrm>
              <a:off x="-5511" y="6041834"/>
              <a:ext cx="9153527" cy="838200"/>
              <a:chOff x="-9527" y="5410199"/>
              <a:chExt cx="9153527" cy="518767"/>
            </a:xfrm>
          </p:grpSpPr>
          <p:sp>
            <p:nvSpPr>
              <p:cNvPr id="17" name="Rectangle 16"/>
              <p:cNvSpPr/>
              <p:nvPr/>
            </p:nvSpPr>
            <p:spPr>
              <a:xfrm rot="10800000" flipV="1">
                <a:off x="7229474" y="5414617"/>
                <a:ext cx="1914526" cy="514349"/>
              </a:xfrm>
              <a:prstGeom prst="rect">
                <a:avLst/>
              </a:prstGeom>
              <a:solidFill>
                <a:srgbClr val="CCA20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8" name="Right Triangle 17"/>
              <p:cNvSpPr/>
              <p:nvPr/>
            </p:nvSpPr>
            <p:spPr>
              <a:xfrm rot="16200000">
                <a:off x="6715127" y="5414614"/>
                <a:ext cx="514349" cy="514349"/>
              </a:xfrm>
              <a:prstGeom prst="rtTriangle">
                <a:avLst/>
              </a:prstGeom>
              <a:solidFill>
                <a:srgbClr val="CCA20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 flipV="1">
                <a:off x="-9527" y="5410199"/>
                <a:ext cx="6655769" cy="514349"/>
              </a:xfrm>
              <a:prstGeom prst="rect">
                <a:avLst/>
              </a:prstGeom>
              <a:solidFill>
                <a:srgbClr val="1F1B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0" name="Right Triangle 19"/>
              <p:cNvSpPr/>
              <p:nvPr/>
            </p:nvSpPr>
            <p:spPr>
              <a:xfrm rot="5400000">
                <a:off x="6646242" y="5410203"/>
                <a:ext cx="514349" cy="514349"/>
              </a:xfrm>
              <a:prstGeom prst="rtTriangle">
                <a:avLst/>
              </a:prstGeom>
              <a:solidFill>
                <a:srgbClr val="1F1B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342900" y="6186775"/>
              <a:ext cx="5219700" cy="561974"/>
              <a:chOff x="342900" y="6031212"/>
              <a:chExt cx="5219700" cy="561974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2900" y="6031212"/>
                <a:ext cx="1090537" cy="561974"/>
              </a:xfrm>
              <a:prstGeom prst="rect">
                <a:avLst/>
              </a:prstGeom>
            </p:spPr>
          </p:pic>
          <p:cxnSp>
            <p:nvCxnSpPr>
              <p:cNvPr id="15" name="Straight Connector 14"/>
              <p:cNvCxnSpPr/>
              <p:nvPr/>
            </p:nvCxnSpPr>
            <p:spPr>
              <a:xfrm>
                <a:off x="1676400" y="6116196"/>
                <a:ext cx="0" cy="381000"/>
              </a:xfrm>
              <a:prstGeom prst="line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>
                <a:off x="1874520" y="6116196"/>
                <a:ext cx="368808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US" sz="1200" dirty="0" smtClean="0">
                    <a:solidFill>
                      <a:prstClr val="white"/>
                    </a:solidFill>
                    <a:latin typeface="Times New Roman MT Extra Bold" panose="02020A06060301020303" pitchFamily="18" charset="0"/>
                  </a:rPr>
                  <a:t>Department of Behavioral Health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7084765" y="6341008"/>
              <a:ext cx="205739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1300" b="1" i="1" dirty="0" smtClean="0">
                  <a:solidFill>
                    <a:prstClr val="white"/>
                  </a:solidFill>
                  <a:latin typeface="Arial Narrow" panose="020B0606020202030204" pitchFamily="34" charset="0"/>
                </a:rPr>
                <a:t>www.SBCounty.gov</a:t>
              </a:r>
              <a:endParaRPr lang="en-US" sz="1300" b="1" i="1" dirty="0">
                <a:solidFill>
                  <a:prstClr val="white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96253" y="1010654"/>
            <a:ext cx="890804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endParaRPr lang="en-US" sz="2000" dirty="0" smtClean="0">
              <a:solidFill>
                <a:prstClr val="black"/>
              </a:solidFill>
              <a:latin typeface="Calibri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prstClr val="black"/>
              </a:solidFill>
              <a:latin typeface="Calibri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prstClr val="black"/>
              </a:solidFill>
              <a:latin typeface="Calibri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586" y="970659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/>
            <a:r>
              <a:rPr lang="en-US" b="1" dirty="0">
                <a:solidFill>
                  <a:prstClr val="black"/>
                </a:solidFill>
                <a:latin typeface="Calibri"/>
              </a:rPr>
              <a:t>Mental Health Systems</a:t>
            </a:r>
            <a:endParaRPr lang="en-US" dirty="0">
              <a:solidFill>
                <a:prstClr val="black"/>
              </a:solidFill>
              <a:latin typeface="Calibri"/>
            </a:endParaRPr>
          </a:p>
          <a:p>
            <a:pPr defTabSz="457200"/>
            <a:r>
              <a:rPr lang="en-US" b="1" dirty="0">
                <a:solidFill>
                  <a:prstClr val="black"/>
                </a:solidFill>
                <a:latin typeface="Calibri"/>
              </a:rPr>
              <a:t> Ontario One Stop TAY Center </a:t>
            </a:r>
            <a:endParaRPr lang="en-US" dirty="0">
              <a:solidFill>
                <a:prstClr val="black"/>
              </a:solidFill>
              <a:latin typeface="Calibri"/>
            </a:endParaRPr>
          </a:p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316 East E Street</a:t>
            </a:r>
          </a:p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Ontario, CA 91764 </a:t>
            </a:r>
          </a:p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(909) 983-4466 </a:t>
            </a:r>
          </a:p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 </a:t>
            </a:r>
          </a:p>
          <a:p>
            <a:pPr defTabSz="457200"/>
            <a:r>
              <a:rPr lang="en-US" b="1" dirty="0">
                <a:solidFill>
                  <a:prstClr val="black"/>
                </a:solidFill>
                <a:latin typeface="Calibri"/>
              </a:rPr>
              <a:t>Victor Community Support </a:t>
            </a:r>
            <a:endParaRPr lang="en-US" dirty="0">
              <a:solidFill>
                <a:prstClr val="black"/>
              </a:solidFill>
              <a:latin typeface="Calibri"/>
            </a:endParaRPr>
          </a:p>
          <a:p>
            <a:pPr defTabSz="457200"/>
            <a:r>
              <a:rPr lang="en-US" b="1" dirty="0">
                <a:solidFill>
                  <a:prstClr val="black"/>
                </a:solidFill>
                <a:latin typeface="Calibri"/>
              </a:rPr>
              <a:t>Services </a:t>
            </a:r>
            <a:endParaRPr lang="en-US" dirty="0">
              <a:solidFill>
                <a:prstClr val="black"/>
              </a:solidFill>
              <a:latin typeface="Calibri"/>
            </a:endParaRPr>
          </a:p>
          <a:p>
            <a:pPr defTabSz="457200"/>
            <a:r>
              <a:rPr lang="en-US" b="1" dirty="0">
                <a:solidFill>
                  <a:prstClr val="black"/>
                </a:solidFill>
                <a:latin typeface="Calibri"/>
              </a:rPr>
              <a:t>Victorville TAY Center </a:t>
            </a:r>
            <a:endParaRPr lang="en-US" dirty="0">
              <a:solidFill>
                <a:prstClr val="black"/>
              </a:solidFill>
              <a:latin typeface="Calibri"/>
            </a:endParaRPr>
          </a:p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14360 St. Andrews Drive, Suite 11</a:t>
            </a:r>
          </a:p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Victorville, CA 92395 </a:t>
            </a:r>
          </a:p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(760) 243-5417 </a:t>
            </a:r>
          </a:p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 </a:t>
            </a:r>
          </a:p>
          <a:p>
            <a:pPr defTabSz="457200"/>
            <a:r>
              <a:rPr lang="en-US" b="1" dirty="0">
                <a:solidFill>
                  <a:prstClr val="black"/>
                </a:solidFill>
                <a:latin typeface="Calibri"/>
              </a:rPr>
              <a:t>Valley Star Community Services</a:t>
            </a:r>
            <a:endParaRPr lang="en-US" dirty="0">
              <a:solidFill>
                <a:prstClr val="black"/>
              </a:solidFill>
              <a:latin typeface="Calibri"/>
            </a:endParaRPr>
          </a:p>
          <a:p>
            <a:pPr defTabSz="457200"/>
            <a:r>
              <a:rPr lang="en-US" b="1" dirty="0">
                <a:solidFill>
                  <a:prstClr val="black"/>
                </a:solidFill>
                <a:latin typeface="Calibri"/>
              </a:rPr>
              <a:t>One Stop TAY Center</a:t>
            </a:r>
            <a:endParaRPr lang="en-US" dirty="0">
              <a:solidFill>
                <a:prstClr val="black"/>
              </a:solidFill>
              <a:latin typeface="Calibri"/>
            </a:endParaRPr>
          </a:p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58471 29 Palms Hwy, Suite 102</a:t>
            </a:r>
          </a:p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Yucca Valley, CA 92284 </a:t>
            </a:r>
          </a:p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(760)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853-4888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97"/>
          <a:stretch>
            <a:fillRect/>
          </a:stretch>
        </p:blipFill>
        <p:spPr bwMode="auto">
          <a:xfrm>
            <a:off x="4880336" y="3225479"/>
            <a:ext cx="3539844" cy="2015798"/>
          </a:xfrm>
          <a:prstGeom prst="rect">
            <a:avLst/>
          </a:prstGeom>
          <a:noFill/>
          <a:ln w="63500" cmpd="thinThick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4432300" y="970659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/>
            <a:r>
              <a:rPr lang="en-US" b="1" dirty="0" smtClean="0">
                <a:solidFill>
                  <a:prstClr val="black"/>
                </a:solidFill>
                <a:latin typeface="Calibri"/>
              </a:rPr>
              <a:t>San Bernardino One Stop TAY Center </a:t>
            </a:r>
          </a:p>
          <a:p>
            <a:pPr defTabSz="457200"/>
            <a:r>
              <a:rPr lang="en-US" b="1" dirty="0" smtClean="0">
                <a:solidFill>
                  <a:prstClr val="black"/>
                </a:solidFill>
                <a:latin typeface="Calibri"/>
              </a:rPr>
              <a:t>The STAY (CRT)</a:t>
            </a:r>
          </a:p>
          <a:p>
            <a:pPr defTabSz="457200"/>
            <a:r>
              <a:rPr lang="en-US" dirty="0" smtClean="0">
                <a:solidFill>
                  <a:prstClr val="black"/>
                </a:solidFill>
                <a:latin typeface="Calibri"/>
              </a:rPr>
              <a:t>780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East Gilbert Street</a:t>
            </a:r>
          </a:p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San Bernardino, CA 92415</a:t>
            </a:r>
          </a:p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 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(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909) 387-7194</a:t>
            </a:r>
          </a:p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25216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Homeless Youth Task 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HYTF seeks to raise awareness on the issue of child and youth homelessness, promote programs, reduce barriers to services, and coordinate efficient and effective services.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17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Homeless Youth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HUD – A homeless person is an individual without permanent housing whom may live on the streets; stay in a shelter, mission, single room occupancy facilities, abandoned building or vehicle; or in any other unstable or non-permanent situation, including “doubled-up.”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64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Homeless Youth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California Department of Education defines homelessness as the term homeless children and youth mean individuals who lack a fixed, regular, and adequate nighttime residence…</a:t>
            </a:r>
          </a:p>
          <a:p>
            <a:r>
              <a:rPr lang="en-US" dirty="0" smtClean="0"/>
              <a:t>…living in motels, shelters, cars, public spaces, bus or train stations,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33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According to the National Alliance to End Homelessness there are 45,205 unaccompanied homeless youth, both sheltered and unsheltered, up through age 24 in 2015.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22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National Alliance to End Homelessness, </a:t>
            </a:r>
            <a:r>
              <a:rPr lang="en-US" i="1" dirty="0" smtClean="0"/>
              <a:t>Homelessness in America Report (2015)</a:t>
            </a:r>
            <a:r>
              <a:rPr lang="en-US" dirty="0" smtClean="0"/>
              <a:t> – 7.8% of total homeless population are youth.</a:t>
            </a:r>
          </a:p>
          <a:p>
            <a:r>
              <a:rPr lang="en-US" dirty="0" smtClean="0"/>
              <a:t>According to HUD, 12% of the total homeless population in California are youth.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30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Youth Homelessness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Many youth, whether unaccompanied or residing with friends, and/or family, experience many of the same factors such as poverty, domestic violence, substance abuse, lack of housing stability, mental health disorders that contribute to adult homelessness.</a:t>
            </a:r>
          </a:p>
          <a:p>
            <a:r>
              <a:rPr lang="en-US" dirty="0" smtClean="0"/>
              <a:t>Youth homelessness is often characterized through crisis resulting from family instability and breakdown, which result in youth running away from negative environments or through abandonment.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43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Homeless Youth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HYTF administered the first Homeless Youth Survey on April 8, 2015, between the hours of 1-5 p.m., to capture both youth who were still in school and those who were not.</a:t>
            </a:r>
          </a:p>
          <a:p>
            <a:r>
              <a:rPr lang="en-US" dirty="0" smtClean="0"/>
              <a:t>Youth who were living on the streets, in a shelter, in a motel, or were couch surfing were counted; and, youth living with a parent, guardian or foster parent.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96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</TotalTime>
  <Words>1266</Words>
  <Application>Microsoft Office PowerPoint</Application>
  <PresentationFormat>On-screen Show (4:3)</PresentationFormat>
  <Paragraphs>164</Paragraphs>
  <Slides>21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Aspect</vt:lpstr>
      <vt:lpstr>Office Theme</vt:lpstr>
      <vt:lpstr>1_Office Theme</vt:lpstr>
      <vt:lpstr>2_Office Theme</vt:lpstr>
      <vt:lpstr>3_Office Theme</vt:lpstr>
      <vt:lpstr>4_Office Theme</vt:lpstr>
      <vt:lpstr>Worksheet</vt:lpstr>
      <vt:lpstr> Unaccompanied Homeless Youth </vt:lpstr>
      <vt:lpstr>Homeless Youth Task Force</vt:lpstr>
      <vt:lpstr>Homeless Youth Task Force</vt:lpstr>
      <vt:lpstr>Homeless Youth Definitions</vt:lpstr>
      <vt:lpstr>Homeless Youth Definitions</vt:lpstr>
      <vt:lpstr>National Problem</vt:lpstr>
      <vt:lpstr>National Problem</vt:lpstr>
      <vt:lpstr>Causes of Youth Homelessness</vt:lpstr>
      <vt:lpstr>Homeless Youth Survey</vt:lpstr>
      <vt:lpstr>Homeless Youth Survey</vt:lpstr>
      <vt:lpstr>Homeless Youth Survey</vt:lpstr>
      <vt:lpstr>Homeless Youth Survey</vt:lpstr>
      <vt:lpstr>Homeless Youth Survey</vt:lpstr>
      <vt:lpstr>Major Findings</vt:lpstr>
      <vt:lpstr>Major Findings</vt:lpstr>
      <vt:lpstr>Draft Recommendations</vt:lpstr>
      <vt:lpstr>   </vt:lpstr>
      <vt:lpstr>PowerPoint Presentation</vt:lpstr>
      <vt:lpstr>PowerPoint Presentation</vt:lpstr>
      <vt:lpstr>PowerPoint Presentation</vt:lpstr>
      <vt:lpstr>PowerPoint Presentation</vt:lpstr>
    </vt:vector>
  </TitlesOfParts>
  <Company>County of San Bernardino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Unaccompanied Homeless Youth</dc:title>
  <dc:creator>Paxton, Kent</dc:creator>
  <cp:lastModifiedBy>Luttrell, Deanna DBH</cp:lastModifiedBy>
  <cp:revision>27</cp:revision>
  <cp:lastPrinted>2015-09-22T14:29:07Z</cp:lastPrinted>
  <dcterms:created xsi:type="dcterms:W3CDTF">2015-06-30T20:13:42Z</dcterms:created>
  <dcterms:modified xsi:type="dcterms:W3CDTF">2015-10-29T16:00:13Z</dcterms:modified>
</cp:coreProperties>
</file>